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0"/>
  </p:notesMasterIdLst>
  <p:sldIdLst>
    <p:sldId id="256" r:id="rId2"/>
    <p:sldId id="354" r:id="rId3"/>
    <p:sldId id="374" r:id="rId4"/>
    <p:sldId id="373" r:id="rId5"/>
    <p:sldId id="375" r:id="rId6"/>
    <p:sldId id="376" r:id="rId7"/>
    <p:sldId id="367" r:id="rId8"/>
    <p:sldId id="370" r:id="rId9"/>
    <p:sldId id="382" r:id="rId10"/>
    <p:sldId id="377" r:id="rId11"/>
    <p:sldId id="379" r:id="rId12"/>
    <p:sldId id="385" r:id="rId13"/>
    <p:sldId id="384" r:id="rId14"/>
    <p:sldId id="387" r:id="rId15"/>
    <p:sldId id="388" r:id="rId16"/>
    <p:sldId id="389" r:id="rId17"/>
    <p:sldId id="390" r:id="rId18"/>
    <p:sldId id="386" r:id="rId19"/>
    <p:sldId id="398" r:id="rId20"/>
    <p:sldId id="399" r:id="rId21"/>
    <p:sldId id="380" r:id="rId22"/>
    <p:sldId id="392" r:id="rId23"/>
    <p:sldId id="357" r:id="rId24"/>
    <p:sldId id="393" r:id="rId25"/>
    <p:sldId id="395" r:id="rId26"/>
    <p:sldId id="396" r:id="rId27"/>
    <p:sldId id="368" r:id="rId28"/>
    <p:sldId id="341" r:id="rId29"/>
    <p:sldId id="343" r:id="rId30"/>
    <p:sldId id="400" r:id="rId31"/>
    <p:sldId id="355" r:id="rId32"/>
    <p:sldId id="358" r:id="rId33"/>
    <p:sldId id="359" r:id="rId34"/>
    <p:sldId id="360" r:id="rId35"/>
    <p:sldId id="361" r:id="rId36"/>
    <p:sldId id="362" r:id="rId37"/>
    <p:sldId id="363" r:id="rId38"/>
    <p:sldId id="279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Montserrat Light" panose="020B0600000101010101" charset="0"/>
      <p:regular r:id="rId42"/>
      <p:bold r:id="rId43"/>
      <p:italic r:id="rId44"/>
      <p:boldItalic r:id="rId45"/>
    </p:embeddedFont>
    <p:embeddedFont>
      <p:font typeface="Poppins" panose="020B0600000101010101" charset="0"/>
      <p:regular r:id="rId46"/>
      <p:bold r:id="rId47"/>
      <p:italic r:id="rId48"/>
      <p:boldItalic r:id="rId49"/>
    </p:embeddedFont>
    <p:embeddedFont>
      <p:font typeface="나눔고딕" panose="020D0604000000000000" pitchFamily="50" charset="-127"/>
      <p:regular r:id="rId50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1"/>
    <a:srgbClr val="FFFFFF"/>
    <a:srgbClr val="FF0000"/>
    <a:srgbClr val="E9EDF3"/>
    <a:srgbClr val="4D8196"/>
    <a:srgbClr val="CCCCFF"/>
    <a:srgbClr val="000000"/>
    <a:srgbClr val="889F7C"/>
    <a:srgbClr val="B93A3A"/>
    <a:srgbClr val="7D8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0C32BC-0F9B-4557-A7A4-C50ABB68E4FD}">
  <a:tblStyle styleId="{FA0C32BC-0F9B-4557-A7A4-C50ABB68E4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95" d="100"/>
          <a:sy n="95" d="100"/>
        </p:scale>
        <p:origin x="612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naver.com/mhg9511/221662092353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programmers_guide/reading_data" TargetMode="External"/><Relationship Id="rId7" Type="http://schemas.openxmlformats.org/officeDocument/2006/relationships/hyperlink" Target="https://classroom.udacity.com/courses/ud187/lessons/e52f6e56-2fbc-4ba8-9f74-377937b7da5c/concepts/69c86393-9b29-4875-b0b6-68b1d3cef4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lideshare.net/ssusereab2f3/multinomial-classification-amp-application-of-ml" TargetMode="External"/><Relationship Id="rId5" Type="http://schemas.openxmlformats.org/officeDocument/2006/relationships/hyperlink" Target="https://www.youtube.com/watch?v=lvNdl7yg4Pg" TargetMode="External"/><Relationship Id="rId4" Type="http://schemas.openxmlformats.org/officeDocument/2006/relationships/hyperlink" Target="http://dataaspirant.com/2017/03/07/difference-between-softmax-function-and-sigmoid-func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Learning</a:t>
            </a:r>
            <a:endParaRPr dirty="0"/>
          </a:p>
        </p:txBody>
      </p:sp>
      <p:sp>
        <p:nvSpPr>
          <p:cNvPr id="3" name="Google Shape;316;p13">
            <a:extLst>
              <a:ext uri="{FF2B5EF4-FFF2-40B4-BE49-F238E27FC236}">
                <a16:creationId xmlns:a16="http://schemas.microsoft.com/office/drawing/2014/main" id="{CD86B5D1-E702-4468-926A-E43F30562FFA}"/>
              </a:ext>
            </a:extLst>
          </p:cNvPr>
          <p:cNvSpPr txBox="1">
            <a:spLocks/>
          </p:cNvSpPr>
          <p:nvPr/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CNN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맛보기</a:t>
            </a:r>
            <a:endParaRPr 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NN w/o hidden layers     VS.</a:t>
            </a:r>
            <a:r>
              <a:rPr lang="ko-KR" altLang="en-US" sz="2000" b="0" dirty="0"/>
              <a:t>      </a:t>
            </a:r>
            <a:r>
              <a:rPr lang="en-US" altLang="ko-KR" sz="2000" b="0" dirty="0"/>
              <a:t>Linear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0278D2-4131-4EE6-8872-3350CA793525}"/>
              </a:ext>
            </a:extLst>
          </p:cNvPr>
          <p:cNvGrpSpPr/>
          <p:nvPr/>
        </p:nvGrpSpPr>
        <p:grpSpPr>
          <a:xfrm>
            <a:off x="154004" y="1403437"/>
            <a:ext cx="4081182" cy="3031135"/>
            <a:chOff x="154004" y="1403437"/>
            <a:chExt cx="4081182" cy="30311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DBF894F-8DC5-4D60-9E92-43E0C5A0412D}"/>
                </a:ext>
              </a:extLst>
            </p:cNvPr>
            <p:cNvGrpSpPr/>
            <p:nvPr/>
          </p:nvGrpSpPr>
          <p:grpSpPr>
            <a:xfrm>
              <a:off x="154004" y="1403437"/>
              <a:ext cx="4081182" cy="3031135"/>
              <a:chOff x="578221" y="1403437"/>
              <a:chExt cx="4081182" cy="3031135"/>
            </a:xfrm>
          </p:grpSpPr>
          <p:pic>
            <p:nvPicPr>
              <p:cNvPr id="7" name="Picture 2" descr="https://hackernoon.com/hn-images/1*0NKtEk20-qnaLkwOa8DlnA.png">
                <a:extLst>
                  <a:ext uri="{FF2B5EF4-FFF2-40B4-BE49-F238E27FC236}">
                    <a16:creationId xmlns:a16="http://schemas.microsoft.com/office/drawing/2014/main" id="{77937435-EB98-48E4-8D74-008B22A24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221" y="1403437"/>
                <a:ext cx="4081182" cy="303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2B0334D-9C74-4F52-A314-D157CDF990B1}"/>
                  </a:ext>
                </a:extLst>
              </p:cNvPr>
              <p:cNvSpPr/>
              <p:nvPr/>
            </p:nvSpPr>
            <p:spPr>
              <a:xfrm>
                <a:off x="2057400" y="4000500"/>
                <a:ext cx="1008529" cy="3227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022C74-1E92-433F-AA7D-4250E90CDB27}"/>
                </a:ext>
              </a:extLst>
            </p:cNvPr>
            <p:cNvSpPr/>
            <p:nvPr/>
          </p:nvSpPr>
          <p:spPr>
            <a:xfrm>
              <a:off x="1913374" y="3012141"/>
              <a:ext cx="544606" cy="5715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1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z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800811-D99C-46F3-92A5-CA0FE9751288}"/>
              </a:ext>
            </a:extLst>
          </p:cNvPr>
          <p:cNvGrpSpPr/>
          <p:nvPr/>
        </p:nvGrpSpPr>
        <p:grpSpPr>
          <a:xfrm>
            <a:off x="4350619" y="1403437"/>
            <a:ext cx="4639377" cy="3025462"/>
            <a:chOff x="4350619" y="1403437"/>
            <a:chExt cx="4639377" cy="3025462"/>
          </a:xfrm>
        </p:grpSpPr>
        <p:pic>
          <p:nvPicPr>
            <p:cNvPr id="2050" name="Picture 2" descr="https://sds-platform-private.s3-us-east-2.amazonaws.com/uploads/38_blog_image_1.png">
              <a:extLst>
                <a:ext uri="{FF2B5EF4-FFF2-40B4-BE49-F238E27FC236}">
                  <a16:creationId xmlns:a16="http://schemas.microsoft.com/office/drawing/2014/main" id="{BE1F24E0-5B3C-4A89-9C52-746C57E1A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3" r="2248"/>
            <a:stretch/>
          </p:blipFill>
          <p:spPr bwMode="auto">
            <a:xfrm>
              <a:off x="4350619" y="1403437"/>
              <a:ext cx="4639377" cy="302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multi linear regression">
              <a:extLst>
                <a:ext uri="{FF2B5EF4-FFF2-40B4-BE49-F238E27FC236}">
                  <a16:creationId xmlns:a16="http://schemas.microsoft.com/office/drawing/2014/main" id="{191D55A2-8051-4E5A-B49D-A20F904D9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303" y="1403437"/>
              <a:ext cx="2880007" cy="216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51759B-1933-4E06-AE68-3E9D7FE326F4}"/>
                </a:ext>
              </a:extLst>
            </p:cNvPr>
            <p:cNvSpPr/>
            <p:nvPr/>
          </p:nvSpPr>
          <p:spPr>
            <a:xfrm>
              <a:off x="4404551" y="1881338"/>
              <a:ext cx="1008529" cy="3227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52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FCF2D5-3770-456A-B7AA-6C9A24A244E7}"/>
              </a:ext>
            </a:extLst>
          </p:cNvPr>
          <p:cNvSpPr/>
          <p:nvPr/>
        </p:nvSpPr>
        <p:spPr>
          <a:xfrm>
            <a:off x="4969933" y="1321997"/>
            <a:ext cx="3659160" cy="38215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 descr="https://s3-ap-south-1.amazonaws.com/av-blog-media/wp-content/uploads/2017/09/07113737/Fig2.png">
            <a:extLst>
              <a:ext uri="{FF2B5EF4-FFF2-40B4-BE49-F238E27FC236}">
                <a16:creationId xmlns:a16="http://schemas.microsoft.com/office/drawing/2014/main" id="{75DF6F19-A63E-4288-A0CA-F5AF7CF3F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r="8754" b="12851"/>
          <a:stretch/>
        </p:blipFill>
        <p:spPr bwMode="auto">
          <a:xfrm>
            <a:off x="776449" y="1321997"/>
            <a:ext cx="3632039" cy="382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1AA0DC-C8B3-4E10-8259-8871C2261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2"/>
          <a:stretch/>
        </p:blipFill>
        <p:spPr>
          <a:xfrm>
            <a:off x="5530160" y="1381265"/>
            <a:ext cx="2667137" cy="3584436"/>
          </a:xfrm>
          <a:prstGeom prst="rect">
            <a:avLst/>
          </a:prstGeom>
        </p:spPr>
      </p:pic>
      <p:sp>
        <p:nvSpPr>
          <p:cNvPr id="7" name="Google Shape;316;p13">
            <a:extLst>
              <a:ext uri="{FF2B5EF4-FFF2-40B4-BE49-F238E27FC236}">
                <a16:creationId xmlns:a16="http://schemas.microsoft.com/office/drawing/2014/main" id="{0352D92C-5C02-4CDD-BAFC-9824517B9B3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NN w/o hidden layers     VS.</a:t>
            </a:r>
            <a:r>
              <a:rPr lang="ko-KR" altLang="en-US" sz="2000" b="0" dirty="0"/>
              <a:t>      </a:t>
            </a:r>
            <a:r>
              <a:rPr lang="en-US" altLang="ko-KR" sz="2000" b="0" dirty="0"/>
              <a:t>Linear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29544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7A01153-5C0C-4586-80C8-580CFCEE5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ko-KR" altLang="en-US" sz="1800" dirty="0">
                <a:latin typeface="+mn-ea"/>
                <a:ea typeface="+mn-ea"/>
              </a:rPr>
              <a:t>만약</a:t>
            </a:r>
            <a:r>
              <a:rPr lang="en-US" altLang="ko-KR" sz="1800" dirty="0">
                <a:latin typeface="+mn-ea"/>
                <a:ea typeface="+mn-ea"/>
              </a:rPr>
              <a:t> activation function</a:t>
            </a:r>
            <a:r>
              <a:rPr lang="ko-KR" altLang="en-US" sz="1800" dirty="0">
                <a:latin typeface="+mn-ea"/>
                <a:ea typeface="+mn-ea"/>
              </a:rPr>
              <a:t>이 없다면</a:t>
            </a:r>
            <a:r>
              <a:rPr lang="en-US" altLang="ko-KR" sz="1800" dirty="0">
                <a:latin typeface="+mn-ea"/>
                <a:ea typeface="+mn-ea"/>
              </a:rPr>
              <a:t>) </a:t>
            </a:r>
            <a:r>
              <a:rPr lang="ko-KR" altLang="en-US" sz="1800" dirty="0">
                <a:latin typeface="+mn-ea"/>
                <a:ea typeface="+mn-ea"/>
              </a:rPr>
              <a:t>두 모델의 형태는 정확히 같음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r>
              <a:rPr lang="ko-KR" altLang="en-US" sz="1800" dirty="0">
                <a:latin typeface="+mn-ea"/>
                <a:ea typeface="+mn-ea"/>
              </a:rPr>
              <a:t>그러나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추정한 계수는 조금씩 차이가 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en-US" altLang="ko-KR" sz="1800" dirty="0">
                <a:latin typeface="+mn-ea"/>
                <a:ea typeface="+mn-ea"/>
              </a:rPr>
              <a:t>EX)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89CF67-3CC3-4396-8432-CCEA08DA4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59"/>
          <a:stretch/>
        </p:blipFill>
        <p:spPr>
          <a:xfrm>
            <a:off x="1646300" y="2505934"/>
            <a:ext cx="2563738" cy="2213811"/>
          </a:xfrm>
          <a:prstGeom prst="rect">
            <a:avLst/>
          </a:prstGeom>
        </p:spPr>
      </p:pic>
      <p:sp>
        <p:nvSpPr>
          <p:cNvPr id="5" name="Google Shape;316;p13">
            <a:extLst>
              <a:ext uri="{FF2B5EF4-FFF2-40B4-BE49-F238E27FC236}">
                <a16:creationId xmlns:a16="http://schemas.microsoft.com/office/drawing/2014/main" id="{88557E8D-2786-4A03-81B8-315D288ABBD6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NN w/o hidden layers     VS.</a:t>
            </a:r>
            <a:r>
              <a:rPr lang="ko-KR" altLang="en-US" sz="2000" b="0" dirty="0"/>
              <a:t>      </a:t>
            </a:r>
            <a:r>
              <a:rPr lang="en-US" altLang="ko-KR" sz="2000" b="0" dirty="0"/>
              <a:t>Linear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868FFF-B483-4F89-89D6-64F8D9990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0"/>
          <a:stretch/>
        </p:blipFill>
        <p:spPr>
          <a:xfrm>
            <a:off x="4290852" y="2505934"/>
            <a:ext cx="2563738" cy="2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97A01153-5C0C-4586-80C8-580CFCEE50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76450" y="1524375"/>
                <a:ext cx="7591200" cy="2932500"/>
              </a:xfrm>
            </p:spPr>
            <p:txBody>
              <a:bodyPr/>
              <a:lstStyle/>
              <a:p>
                <a:r>
                  <a:rPr lang="ko-KR" altLang="en-US" sz="1800" dirty="0">
                    <a:latin typeface="+mn-ea"/>
                    <a:ea typeface="+mn-ea"/>
                  </a:rPr>
                  <a:t>정확히 예측했던</a:t>
                </a:r>
                <a:r>
                  <a:rPr lang="en-US" altLang="ko-KR" sz="1800" dirty="0">
                    <a:latin typeface="+mn-ea"/>
                    <a:ea typeface="+mn-ea"/>
                  </a:rPr>
                  <a:t> </a:t>
                </a:r>
                <a:r>
                  <a:rPr lang="ko-KR" altLang="en-US" sz="1800" dirty="0">
                    <a:latin typeface="+mn-ea"/>
                    <a:ea typeface="+mn-ea"/>
                  </a:rPr>
                  <a:t>선형회귀 방법과 달리</a:t>
                </a:r>
                <a:r>
                  <a:rPr lang="en-US" altLang="ko-KR" sz="1800" dirty="0">
                    <a:latin typeface="+mn-ea"/>
                    <a:ea typeface="+mn-ea"/>
                  </a:rPr>
                  <a:t>, NN</a:t>
                </a:r>
                <a:r>
                  <a:rPr lang="ko-KR" altLang="en-US" sz="1800" dirty="0">
                    <a:latin typeface="+mn-ea"/>
                    <a:ea typeface="+mn-ea"/>
                  </a:rPr>
                  <a:t>는 오차가 여전히 존재</a:t>
                </a:r>
                <a:endParaRPr lang="en-US" altLang="ko-KR" sz="1800" dirty="0">
                  <a:latin typeface="+mn-ea"/>
                  <a:ea typeface="+mn-ea"/>
                </a:endParaRPr>
              </a:p>
              <a:p>
                <a:pPr marL="101600" indent="0">
                  <a:buNone/>
                </a:pPr>
                <a:endParaRPr lang="en-US" altLang="ko-KR" sz="1800" dirty="0">
                  <a:latin typeface="+mn-ea"/>
                </a:endParaRPr>
              </a:p>
              <a:p>
                <a:pPr marL="101600" indent="0">
                  <a:buNone/>
                </a:pPr>
                <a:endParaRPr lang="en-US" altLang="ko-KR" sz="1800" dirty="0">
                  <a:latin typeface="+mn-ea"/>
                </a:endParaRPr>
              </a:p>
              <a:p>
                <a:pPr marL="101600" indent="0">
                  <a:buNone/>
                </a:pPr>
                <a:endParaRPr lang="en-US" altLang="ko-KR" sz="1800" dirty="0">
                  <a:latin typeface="+mn-ea"/>
                </a:endParaRPr>
              </a:p>
              <a:p>
                <a:r>
                  <a:rPr lang="ko-KR" altLang="en-US" sz="1800" dirty="0">
                    <a:latin typeface="+mn-ea"/>
                    <a:ea typeface="+mn-ea"/>
                  </a:rPr>
                  <a:t>두 차이는</a:t>
                </a:r>
                <a:r>
                  <a:rPr lang="en-US" altLang="ko-KR" sz="1800" dirty="0">
                    <a:latin typeface="+mn-ea"/>
                    <a:ea typeface="+mn-ea"/>
                  </a:rPr>
                  <a:t>, </a:t>
                </a:r>
                <a:r>
                  <a:rPr lang="ko-KR" altLang="en-US" sz="1800" dirty="0">
                    <a:latin typeface="+mn-ea"/>
                    <a:ea typeface="+mn-ea"/>
                  </a:rPr>
                  <a:t>모델이 회귀계수를 </a:t>
                </a:r>
                <a:r>
                  <a:rPr lang="ko-KR" altLang="en-US" sz="1800" b="1" dirty="0">
                    <a:latin typeface="+mn-ea"/>
                    <a:ea typeface="+mn-ea"/>
                  </a:rPr>
                  <a:t>계산하는 방식</a:t>
                </a:r>
                <a:r>
                  <a:rPr lang="ko-KR" altLang="en-US" sz="1800" dirty="0">
                    <a:latin typeface="+mn-ea"/>
                    <a:ea typeface="+mn-ea"/>
                  </a:rPr>
                  <a:t>의 차이 때문</a:t>
                </a:r>
                <a:r>
                  <a:rPr lang="en-US" altLang="ko-KR" sz="1800" dirty="0">
                    <a:latin typeface="+mn-ea"/>
                    <a:ea typeface="+mn-ea"/>
                  </a:rPr>
                  <a:t>.</a:t>
                </a:r>
              </a:p>
              <a:p>
                <a:pPr marL="101600" indent="0">
                  <a:buNone/>
                </a:pPr>
                <a:r>
                  <a:rPr lang="en-US" altLang="ko-KR" sz="1800" dirty="0">
                    <a:latin typeface="+mn-ea"/>
                    <a:ea typeface="+mn-ea"/>
                  </a:rPr>
                  <a:t>	Linear</a:t>
                </a:r>
                <a:r>
                  <a:rPr lang="ko-KR" altLang="en-US" sz="1800" dirty="0">
                    <a:latin typeface="+mn-ea"/>
                    <a:ea typeface="+mn-ea"/>
                  </a:rPr>
                  <a:t> </a:t>
                </a:r>
                <a:r>
                  <a:rPr lang="en-US" altLang="ko-KR" sz="1800" dirty="0">
                    <a:latin typeface="+mn-ea"/>
                    <a:ea typeface="+mn-ea"/>
                  </a:rPr>
                  <a:t>Regression</a:t>
                </a:r>
                <a:r>
                  <a:rPr lang="ko-KR" altLang="en-US" sz="1800" dirty="0">
                    <a:latin typeface="+mn-ea"/>
                    <a:ea typeface="+mn-ea"/>
                  </a:rPr>
                  <a:t> </a:t>
                </a:r>
                <a:r>
                  <a:rPr lang="en-US" altLang="ko-KR" sz="18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+mn-ea"/>
                      </a:rPr>
                      <m:t>𝑌</m:t>
                    </m:r>
                  </m:oMath>
                </a14:m>
                <a:r>
                  <a:rPr lang="en-US" altLang="ko-KR" sz="1800" dirty="0">
                    <a:latin typeface="+mn-ea"/>
                    <a:ea typeface="+mn-ea"/>
                  </a:rPr>
                  <a:t> … </a:t>
                </a:r>
                <a:r>
                  <a:rPr lang="ko-KR" altLang="en-US" sz="1800" dirty="0">
                    <a:latin typeface="+mn-ea"/>
                    <a:ea typeface="+mn-ea"/>
                  </a:rPr>
                  <a:t>매트릭스 연산</a:t>
                </a:r>
                <a:endParaRPr lang="en-US" altLang="ko-KR" sz="1800" dirty="0">
                  <a:latin typeface="+mn-ea"/>
                  <a:ea typeface="+mn-ea"/>
                </a:endParaRPr>
              </a:p>
              <a:p>
                <a:pPr marL="101600" indent="0">
                  <a:buNone/>
                </a:pPr>
                <a:r>
                  <a:rPr lang="en-US" altLang="ko-KR" sz="1800" dirty="0">
                    <a:latin typeface="+mn-ea"/>
                    <a:ea typeface="+mn-ea"/>
                  </a:rPr>
                  <a:t>	Neural Network : </a:t>
                </a:r>
                <a:r>
                  <a:rPr lang="en-US" altLang="ko-KR" sz="1800" b="1" dirty="0">
                    <a:latin typeface="+mn-ea"/>
                    <a:ea typeface="+mn-ea"/>
                  </a:rPr>
                  <a:t>Gradient Descent</a:t>
                </a:r>
                <a:endParaRPr lang="en-US" altLang="ko-KR" sz="1800" dirty="0">
                  <a:latin typeface="+mn-ea"/>
                  <a:ea typeface="+mn-ea"/>
                </a:endParaRPr>
              </a:p>
              <a:p>
                <a:endParaRPr lang="en-US" altLang="ko-KR" sz="1800" dirty="0">
                  <a:latin typeface="+mn-ea"/>
                  <a:ea typeface="+mn-ea"/>
                </a:endParaRPr>
              </a:p>
              <a:p>
                <a:endParaRPr lang="en-US" altLang="ko-KR" sz="1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97A01153-5C0C-4586-80C8-580CFCEE5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6450" y="1524375"/>
                <a:ext cx="7591200" cy="2932500"/>
              </a:xfrm>
              <a:blipFill>
                <a:blip r:embed="rId2"/>
                <a:stretch>
                  <a:fillRect l="-883" t="-1247" b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16;p13">
            <a:extLst>
              <a:ext uri="{FF2B5EF4-FFF2-40B4-BE49-F238E27FC236}">
                <a16:creationId xmlns:a16="http://schemas.microsoft.com/office/drawing/2014/main" id="{88557E8D-2786-4A03-81B8-315D288ABBD6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NN w/o hidden layers     VS.</a:t>
            </a:r>
            <a:r>
              <a:rPr lang="ko-KR" altLang="en-US" sz="2000" b="0" dirty="0"/>
              <a:t>      </a:t>
            </a:r>
            <a:r>
              <a:rPr lang="en-US" altLang="ko-KR" sz="2000" b="0" dirty="0"/>
              <a:t>Linear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ACE5D4-C15D-4A02-83D3-24FD33D4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2033587"/>
            <a:ext cx="66865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6;p13">
            <a:extLst>
              <a:ext uri="{FF2B5EF4-FFF2-40B4-BE49-F238E27FC236}">
                <a16:creationId xmlns:a16="http://schemas.microsoft.com/office/drawing/2014/main" id="{88557E8D-2786-4A03-81B8-315D288ABBD6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     VS.</a:t>
            </a:r>
            <a:r>
              <a:rPr lang="ko-KR" altLang="en-US" sz="1800" b="0" dirty="0"/>
              <a:t>      </a:t>
            </a:r>
            <a:r>
              <a:rPr lang="en-US" altLang="ko-KR" sz="1800" b="0" dirty="0"/>
              <a:t>Logistic Regression :</a:t>
            </a:r>
          </a:p>
          <a:p>
            <a:endParaRPr lang="en-US" altLang="ko-KR" sz="2000" dirty="0"/>
          </a:p>
          <a:p>
            <a:r>
              <a:rPr lang="en-US" sz="2000" dirty="0"/>
              <a:t>What is Logistic Regression?</a:t>
            </a:r>
          </a:p>
        </p:txBody>
      </p:sp>
      <p:pic>
        <p:nvPicPr>
          <p:cNvPr id="4098" name="Picture 2" descr="What is Logistic Regression in Machine Learning">
            <a:extLst>
              <a:ext uri="{FF2B5EF4-FFF2-40B4-BE49-F238E27FC236}">
                <a16:creationId xmlns:a16="http://schemas.microsoft.com/office/drawing/2014/main" id="{88B55FAA-096B-4635-9E91-0AA07F07F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111" r="6922" b="10889"/>
          <a:stretch/>
        </p:blipFill>
        <p:spPr bwMode="auto">
          <a:xfrm>
            <a:off x="1301750" y="2990625"/>
            <a:ext cx="3270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CD0534E-5FF7-4C1B-A907-A4FC61350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8367550" cy="2932500"/>
          </a:xfrm>
        </p:spPr>
        <p:txBody>
          <a:bodyPr/>
          <a:lstStyle/>
          <a:p>
            <a:r>
              <a:rPr lang="en-US" altLang="ko-KR" sz="1800" dirty="0">
                <a:latin typeface="+mn-ea"/>
                <a:ea typeface="+mn-ea"/>
              </a:rPr>
              <a:t>binary classification</a:t>
            </a:r>
            <a:r>
              <a:rPr lang="ko-KR" altLang="en-US" sz="1800" dirty="0">
                <a:latin typeface="+mn-ea"/>
                <a:ea typeface="+mn-ea"/>
              </a:rPr>
              <a:t>을 위한 모델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en-US" altLang="ko-KR" sz="1800" dirty="0">
                <a:latin typeface="+mn-ea"/>
                <a:ea typeface="+mn-ea"/>
              </a:rPr>
              <a:t>Linear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Regression</a:t>
            </a:r>
            <a:r>
              <a:rPr lang="ko-KR" altLang="en-US" sz="1800" dirty="0">
                <a:latin typeface="+mn-ea"/>
                <a:ea typeface="+mn-ea"/>
              </a:rPr>
              <a:t>처럼 </a:t>
            </a:r>
            <a:r>
              <a:rPr lang="en-US" altLang="ko-KR" sz="1800" dirty="0">
                <a:latin typeface="+mn-ea"/>
                <a:ea typeface="+mn-ea"/>
              </a:rPr>
              <a:t>w</a:t>
            </a:r>
            <a:r>
              <a:rPr lang="ko-KR" altLang="en-US" sz="1800" dirty="0">
                <a:latin typeface="+mn-ea"/>
                <a:ea typeface="+mn-ea"/>
              </a:rPr>
              <a:t>와 </a:t>
            </a:r>
            <a:r>
              <a:rPr lang="en-US" altLang="ko-KR" sz="1800" dirty="0">
                <a:latin typeface="+mn-ea"/>
                <a:ea typeface="+mn-ea"/>
              </a:rPr>
              <a:t>b</a:t>
            </a:r>
            <a:r>
              <a:rPr lang="ko-KR" altLang="en-US" sz="1800" dirty="0">
                <a:latin typeface="+mn-ea"/>
                <a:ea typeface="+mn-ea"/>
              </a:rPr>
              <a:t>의 선형결합 값에다가 </a:t>
            </a:r>
            <a:r>
              <a:rPr lang="en-US" altLang="ko-KR" sz="1800" b="1" dirty="0">
                <a:latin typeface="+mn-ea"/>
                <a:ea typeface="+mn-ea"/>
              </a:rPr>
              <a:t>Sigmoid Function</a:t>
            </a:r>
            <a:r>
              <a:rPr lang="ko-KR" altLang="en-US" sz="1800" dirty="0">
                <a:latin typeface="+mn-ea"/>
                <a:ea typeface="+mn-ea"/>
              </a:rPr>
              <a:t>을 취하여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en-US" altLang="ko-KR" sz="1800" b="1" dirty="0">
                <a:latin typeface="+mn-ea"/>
                <a:ea typeface="+mn-ea"/>
              </a:rPr>
              <a:t>binary classification</a:t>
            </a:r>
            <a:r>
              <a:rPr lang="ko-KR" altLang="en-US" sz="1800" b="1" dirty="0">
                <a:latin typeface="+mn-ea"/>
                <a:ea typeface="+mn-ea"/>
              </a:rPr>
              <a:t>에서 </a:t>
            </a:r>
            <a:r>
              <a:rPr lang="en-US" altLang="ko-KR" sz="1800" b="1" dirty="0">
                <a:latin typeface="+mn-ea"/>
                <a:ea typeface="+mn-ea"/>
              </a:rPr>
              <a:t>1</a:t>
            </a:r>
            <a:r>
              <a:rPr lang="ko-KR" altLang="en-US" sz="1800" b="1" dirty="0">
                <a:latin typeface="+mn-ea"/>
                <a:ea typeface="+mn-ea"/>
              </a:rPr>
              <a:t>의 값을 가질 </a:t>
            </a:r>
            <a:r>
              <a:rPr lang="ko-KR" altLang="en-US" sz="1800" b="1" u="sng" dirty="0">
                <a:latin typeface="+mn-ea"/>
                <a:ea typeface="+mn-ea"/>
              </a:rPr>
              <a:t>확률</a:t>
            </a:r>
            <a:r>
              <a:rPr lang="ko-KR" altLang="en-US" sz="1800" b="1" dirty="0">
                <a:latin typeface="+mn-ea"/>
                <a:ea typeface="+mn-ea"/>
              </a:rPr>
              <a:t>로 바꿔주는 모델</a:t>
            </a: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4100" name="Picture 4" descr="https://miro.medium.com/max/407/1*Gp5E23P5d2PY5D5kOo8ePw.png">
            <a:extLst>
              <a:ext uri="{FF2B5EF4-FFF2-40B4-BE49-F238E27FC236}">
                <a16:creationId xmlns:a16="http://schemas.microsoft.com/office/drawing/2014/main" id="{D2FA5383-8304-4F5A-A6F9-DF4BD82E5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75" y="3304350"/>
            <a:ext cx="25812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8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6;p13">
            <a:extLst>
              <a:ext uri="{FF2B5EF4-FFF2-40B4-BE49-F238E27FC236}">
                <a16:creationId xmlns:a16="http://schemas.microsoft.com/office/drawing/2014/main" id="{88557E8D-2786-4A03-81B8-315D288ABBD6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     VS.</a:t>
            </a:r>
            <a:r>
              <a:rPr lang="ko-KR" altLang="en-US" sz="1800" b="0" dirty="0"/>
              <a:t>      </a:t>
            </a:r>
            <a:r>
              <a:rPr lang="en-US" altLang="ko-KR" sz="1800" b="0" dirty="0"/>
              <a:t>Logistic Regression :</a:t>
            </a:r>
          </a:p>
          <a:p>
            <a:endParaRPr lang="en-US" altLang="ko-KR" sz="2000" dirty="0"/>
          </a:p>
          <a:p>
            <a:r>
              <a:rPr lang="en-US" sz="2000" dirty="0"/>
              <a:t>Why Sigmoid Function?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CD0534E-5FF7-4C1B-A907-A4FC61350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8367550" cy="2932500"/>
          </a:xfrm>
        </p:spPr>
        <p:txBody>
          <a:bodyPr/>
          <a:lstStyle/>
          <a:p>
            <a:r>
              <a:rPr lang="en-US" altLang="ko-KR" sz="1800" dirty="0">
                <a:latin typeface="+mn-ea"/>
                <a:ea typeface="+mn-ea"/>
              </a:rPr>
              <a:t>P=P(Y=1|X=x)</a:t>
            </a:r>
            <a:r>
              <a:rPr lang="ko-KR" altLang="en-US" sz="1800" dirty="0">
                <a:latin typeface="+mn-ea"/>
                <a:ea typeface="+mn-ea"/>
              </a:rPr>
              <a:t>는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[0,1]    </a:t>
            </a:r>
            <a:r>
              <a:rPr lang="en-US" altLang="ko-KR" sz="1600" dirty="0">
                <a:latin typeface="+mn-ea"/>
                <a:ea typeface="+mn-ea"/>
                <a:sym typeface="Wingdings" panose="05000000000000000000" pitchFamily="2" charset="2"/>
              </a:rPr>
              <a:t>&lt;-&gt;    </a:t>
            </a:r>
            <a:r>
              <a:rPr lang="ko-KR" altLang="en-US" sz="1800" dirty="0">
                <a:latin typeface="+mn-ea"/>
                <a:ea typeface="+mn-ea"/>
              </a:rPr>
              <a:t>선형결합 값은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[-inf, inf]</a:t>
            </a:r>
          </a:p>
          <a:p>
            <a:r>
              <a:rPr lang="ko-KR" altLang="en-US" sz="1800" dirty="0">
                <a:latin typeface="+mn-ea"/>
                <a:ea typeface="+mn-ea"/>
              </a:rPr>
              <a:t>두 범위를 같게 하도록</a:t>
            </a:r>
            <a:r>
              <a:rPr lang="en-US" altLang="ko-KR" sz="1800" dirty="0">
                <a:latin typeface="+mn-ea"/>
                <a:ea typeface="+mn-ea"/>
              </a:rPr>
              <a:t>, P </a:t>
            </a:r>
            <a:r>
              <a:rPr lang="ko-KR" altLang="en-US" sz="1800" dirty="0">
                <a:latin typeface="+mn-ea"/>
                <a:ea typeface="+mn-ea"/>
              </a:rPr>
              <a:t>대신에 </a:t>
            </a:r>
            <a:r>
              <a:rPr lang="en-US" altLang="ko-KR" sz="1800" b="1" dirty="0">
                <a:latin typeface="+mn-ea"/>
                <a:ea typeface="+mn-ea"/>
              </a:rPr>
              <a:t>Odds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사용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r>
              <a:rPr lang="en-US" altLang="ko-KR" sz="1800" dirty="0">
                <a:latin typeface="+mn-ea"/>
                <a:ea typeface="+mn-ea"/>
              </a:rPr>
              <a:t>Odds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=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P/(1-P)	</a:t>
            </a:r>
            <a:r>
              <a:rPr lang="en-US" altLang="ko-KR" sz="1200" dirty="0">
                <a:latin typeface="+mn-ea"/>
                <a:ea typeface="+mn-ea"/>
              </a:rPr>
              <a:t>(P</a:t>
            </a:r>
            <a:r>
              <a:rPr lang="ko-KR" altLang="en-US" sz="1200" dirty="0">
                <a:latin typeface="+mn-ea"/>
                <a:ea typeface="+mn-ea"/>
              </a:rPr>
              <a:t>처럼 해석해도 무방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307094C-3FC9-48FE-BF69-5FFA971E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990625"/>
            <a:ext cx="4755292" cy="18655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F2481E-FAEF-44BA-AB95-D9C6640E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042" y="2990625"/>
            <a:ext cx="2746655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8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7A01153-5C0C-4586-80C8-580CFCEE5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800" y="1524375"/>
            <a:ext cx="7591200" cy="2932500"/>
          </a:xfrm>
        </p:spPr>
        <p:txBody>
          <a:bodyPr/>
          <a:lstStyle/>
          <a:p>
            <a:r>
              <a:rPr lang="en-US" altLang="ko-KR" sz="1800" dirty="0" err="1">
                <a:latin typeface="+mn-ea"/>
                <a:ea typeface="+mn-ea"/>
              </a:rPr>
              <a:t>glm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en-US" altLang="ko-KR" sz="1800" i="1" dirty="0">
                <a:latin typeface="+mn-ea"/>
                <a:ea typeface="+mn-ea"/>
              </a:rPr>
              <a:t>Y ~ X, data, </a:t>
            </a:r>
            <a:r>
              <a:rPr lang="en-US" altLang="ko-KR" sz="1800" dirty="0">
                <a:latin typeface="+mn-ea"/>
                <a:ea typeface="+mn-ea"/>
              </a:rPr>
              <a:t>family=</a:t>
            </a:r>
            <a:r>
              <a:rPr lang="en-US" altLang="ko-KR" sz="1800" b="1" dirty="0">
                <a:latin typeface="+mn-ea"/>
                <a:ea typeface="+mn-ea"/>
              </a:rPr>
              <a:t>"binomial"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</a:p>
          <a:p>
            <a:r>
              <a:rPr lang="en-US" altLang="ko-KR" sz="1800" dirty="0">
                <a:latin typeface="+mn-ea"/>
                <a:ea typeface="+mn-ea"/>
              </a:rPr>
              <a:t>P = </a:t>
            </a:r>
            <a:r>
              <a:rPr lang="en-US" altLang="ko-KR" sz="1800" i="1" dirty="0" err="1">
                <a:latin typeface="+mn-ea"/>
                <a:ea typeface="+mn-ea"/>
              </a:rPr>
              <a:t>fit</a:t>
            </a:r>
            <a:r>
              <a:rPr lang="en-US" altLang="ko-KR" sz="1800" dirty="0" err="1">
                <a:latin typeface="+mn-ea"/>
                <a:ea typeface="+mn-ea"/>
              </a:rPr>
              <a:t>$fitted.values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</a:p>
          <a:p>
            <a:r>
              <a:rPr lang="en-US" altLang="ko-KR" sz="1800" dirty="0" err="1">
                <a:latin typeface="+mn-ea"/>
                <a:ea typeface="+mn-ea"/>
              </a:rPr>
              <a:t>Xbeta</a:t>
            </a:r>
            <a:r>
              <a:rPr lang="en-US" altLang="ko-KR" sz="1800" dirty="0">
                <a:latin typeface="+mn-ea"/>
                <a:ea typeface="+mn-ea"/>
              </a:rPr>
              <a:t> = predict(</a:t>
            </a:r>
            <a:r>
              <a:rPr lang="en-US" altLang="ko-KR" sz="1800" i="1" dirty="0">
                <a:latin typeface="+mn-ea"/>
                <a:ea typeface="+mn-ea"/>
              </a:rPr>
              <a:t>fit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en-US" altLang="ko-KR" sz="1800" dirty="0" err="1">
                <a:latin typeface="+mn-ea"/>
                <a:ea typeface="+mn-ea"/>
              </a:rPr>
              <a:t>newdata</a:t>
            </a:r>
            <a:r>
              <a:rPr lang="en-US" altLang="ko-KR" sz="1800" dirty="0">
                <a:latin typeface="+mn-ea"/>
                <a:ea typeface="+mn-ea"/>
              </a:rPr>
              <a:t>=</a:t>
            </a:r>
            <a:r>
              <a:rPr lang="en-US" altLang="ko-KR" sz="1800" i="1" dirty="0">
                <a:latin typeface="+mn-ea"/>
                <a:ea typeface="+mn-ea"/>
              </a:rPr>
              <a:t>data</a:t>
            </a:r>
            <a:r>
              <a:rPr lang="en-US" altLang="ko-KR" sz="1800" dirty="0">
                <a:latin typeface="+mn-ea"/>
                <a:ea typeface="+mn-ea"/>
              </a:rPr>
              <a:t>, type=</a:t>
            </a:r>
            <a:r>
              <a:rPr lang="en-US" altLang="ko-KR" sz="1800" b="1" dirty="0">
                <a:latin typeface="+mn-ea"/>
                <a:ea typeface="+mn-ea"/>
              </a:rPr>
              <a:t>“link”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</a:p>
          <a:p>
            <a:r>
              <a:rPr lang="en-US" altLang="ko-KR" sz="1800" dirty="0">
                <a:latin typeface="+mn-ea"/>
                <a:ea typeface="+mn-ea"/>
              </a:rPr>
              <a:t>P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= predict(</a:t>
            </a:r>
            <a:r>
              <a:rPr lang="en-US" altLang="ko-KR" sz="1800" i="1" dirty="0">
                <a:latin typeface="+mn-ea"/>
                <a:ea typeface="+mn-ea"/>
              </a:rPr>
              <a:t>fit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en-US" altLang="ko-KR" sz="1800" dirty="0" err="1">
                <a:latin typeface="+mn-ea"/>
                <a:ea typeface="+mn-ea"/>
              </a:rPr>
              <a:t>newdata</a:t>
            </a:r>
            <a:r>
              <a:rPr lang="en-US" altLang="ko-KR" sz="1800" dirty="0">
                <a:latin typeface="+mn-ea"/>
                <a:ea typeface="+mn-ea"/>
              </a:rPr>
              <a:t>=</a:t>
            </a:r>
            <a:r>
              <a:rPr lang="en-US" altLang="ko-KR" sz="1800" i="1" dirty="0">
                <a:latin typeface="+mn-ea"/>
                <a:ea typeface="+mn-ea"/>
              </a:rPr>
              <a:t>data</a:t>
            </a:r>
            <a:r>
              <a:rPr lang="en-US" altLang="ko-KR" sz="1800" dirty="0">
                <a:latin typeface="+mn-ea"/>
                <a:ea typeface="+mn-ea"/>
              </a:rPr>
              <a:t>, type=</a:t>
            </a:r>
            <a:r>
              <a:rPr lang="en-US" altLang="ko-KR" sz="1800" b="1" dirty="0">
                <a:latin typeface="+mn-ea"/>
                <a:ea typeface="+mn-ea"/>
              </a:rPr>
              <a:t>"response"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</a:p>
          <a:p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7A597AC5-BAA2-44DD-A574-A4E729E1BF0D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     VS.</a:t>
            </a:r>
            <a:r>
              <a:rPr lang="ko-KR" altLang="en-US" sz="1800" b="0" dirty="0"/>
              <a:t>      </a:t>
            </a:r>
            <a:r>
              <a:rPr lang="en-US" altLang="ko-KR" sz="1800" b="0" dirty="0"/>
              <a:t>Logistic Regression :</a:t>
            </a:r>
          </a:p>
          <a:p>
            <a:endParaRPr lang="en-US" altLang="ko-KR" sz="2000" dirty="0"/>
          </a:p>
          <a:p>
            <a:r>
              <a:rPr lang="en-US" sz="2000" dirty="0"/>
              <a:t>logistic Regression In R</a:t>
            </a:r>
          </a:p>
        </p:txBody>
      </p:sp>
      <p:pic>
        <p:nvPicPr>
          <p:cNvPr id="5" name="Picture 2" descr="What is Logistic Regression in Machine Learning">
            <a:extLst>
              <a:ext uri="{FF2B5EF4-FFF2-40B4-BE49-F238E27FC236}">
                <a16:creationId xmlns:a16="http://schemas.microsoft.com/office/drawing/2014/main" id="{205B6E10-7221-467A-81EE-35EEFEEF2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111" r="6922" b="10889"/>
          <a:stretch/>
        </p:blipFill>
        <p:spPr bwMode="auto">
          <a:xfrm>
            <a:off x="1301750" y="3205786"/>
            <a:ext cx="3270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iro.medium.com/max/407/1*Gp5E23P5d2PY5D5kOo8ePw.png">
            <a:extLst>
              <a:ext uri="{FF2B5EF4-FFF2-40B4-BE49-F238E27FC236}">
                <a16:creationId xmlns:a16="http://schemas.microsoft.com/office/drawing/2014/main" id="{CC001EAB-7941-4D1F-BC5E-D9FE6005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75" y="3304350"/>
            <a:ext cx="25812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32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7A01153-5C0C-4586-80C8-580CFCEE5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8138950" cy="2932500"/>
          </a:xfrm>
        </p:spPr>
        <p:txBody>
          <a:bodyPr/>
          <a:lstStyle/>
          <a:p>
            <a:r>
              <a:rPr lang="en-US" altLang="ko-KR" sz="1600" dirty="0">
                <a:latin typeface="+mn-ea"/>
                <a:ea typeface="+mn-ea"/>
              </a:rPr>
              <a:t>Linear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Regression</a:t>
            </a:r>
            <a:r>
              <a:rPr lang="ko-KR" altLang="en-US" sz="1600" dirty="0">
                <a:latin typeface="+mn-ea"/>
                <a:ea typeface="+mn-ea"/>
              </a:rPr>
              <a:t>과 마찬가지로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en-US" altLang="ko-KR" sz="1800" dirty="0">
                <a:latin typeface="+mn-ea"/>
                <a:ea typeface="+mn-ea"/>
              </a:rPr>
              <a:t>NN</a:t>
            </a:r>
            <a:r>
              <a:rPr lang="ko-KR" altLang="en-US" sz="1800" dirty="0">
                <a:latin typeface="+mn-ea"/>
                <a:ea typeface="+mn-ea"/>
              </a:rPr>
              <a:t>으로 완벽히 동일한 모델을 세울 수 있음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	1. hidden layer</a:t>
            </a:r>
            <a:r>
              <a:rPr lang="ko-KR" altLang="en-US" sz="1800" dirty="0">
                <a:latin typeface="+mn-ea"/>
                <a:ea typeface="+mn-ea"/>
              </a:rPr>
              <a:t>가 없이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	2. activation function</a:t>
            </a:r>
            <a:r>
              <a:rPr lang="ko-KR" altLang="en-US" sz="1800" dirty="0">
                <a:latin typeface="+mn-ea"/>
                <a:ea typeface="+mn-ea"/>
              </a:rPr>
              <a:t>으로 </a:t>
            </a:r>
            <a:r>
              <a:rPr lang="en-US" altLang="ko-KR" sz="1800" dirty="0">
                <a:latin typeface="+mn-ea"/>
                <a:ea typeface="+mn-ea"/>
              </a:rPr>
              <a:t>Sigmoid </a:t>
            </a:r>
            <a:r>
              <a:rPr lang="ko-KR" altLang="en-US" sz="1800" dirty="0">
                <a:latin typeface="+mn-ea"/>
                <a:ea typeface="+mn-ea"/>
              </a:rPr>
              <a:t>사용</a:t>
            </a:r>
            <a:r>
              <a:rPr lang="en-US" altLang="ko-KR" sz="1800" dirty="0">
                <a:latin typeface="+mn-ea"/>
                <a:ea typeface="+mn-ea"/>
              </a:rPr>
              <a:t>	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(logistic regression</a:t>
            </a:r>
            <a:r>
              <a:rPr lang="ko-KR" altLang="en-US" sz="1400" dirty="0">
                <a:latin typeface="+mn-ea"/>
                <a:ea typeface="+mn-ea"/>
              </a:rPr>
              <a:t>과 동일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 marL="101600" indent="0">
              <a:buNone/>
            </a:pPr>
            <a:endParaRPr lang="en-US" altLang="ko-KR" sz="1800" dirty="0">
              <a:latin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그러나 역시 두 모델이 회귀계수를 구하는 과정에 차이가 있기 때문에 추정치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en-US" altLang="ko-KR" sz="1800" i="1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P(Y=1|X=x)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r>
              <a:rPr lang="ko-KR" altLang="en-US" sz="1800" dirty="0">
                <a:latin typeface="+mn-ea"/>
                <a:ea typeface="+mn-ea"/>
              </a:rPr>
              <a:t>에는 차이가 존재함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>
                <a:latin typeface="+mn-ea"/>
                <a:ea typeface="+mn-ea"/>
              </a:rPr>
              <a:t>Logistic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Regression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: </a:t>
            </a:r>
            <a:r>
              <a:rPr lang="en-US" altLang="ko-KR" sz="1800" b="1" dirty="0">
                <a:latin typeface="+mn-ea"/>
                <a:ea typeface="+mn-ea"/>
              </a:rPr>
              <a:t>Newton’s method </a:t>
            </a:r>
            <a:r>
              <a:rPr lang="en-US" altLang="ko-KR" sz="1800" dirty="0">
                <a:latin typeface="+mn-ea"/>
                <a:ea typeface="+mn-ea"/>
              </a:rPr>
              <a:t>for numerical optimization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          		  	</a:t>
            </a:r>
            <a:r>
              <a:rPr lang="en-US" altLang="ko-KR" sz="1200" dirty="0">
                <a:latin typeface="+mn-ea"/>
                <a:ea typeface="+mn-ea"/>
              </a:rPr>
              <a:t>	</a:t>
            </a:r>
            <a:r>
              <a:rPr lang="en-US" altLang="ko-KR" sz="1200" dirty="0">
                <a:hlinkClick r:id="rId2"/>
              </a:rPr>
              <a:t>https://blog.naver.com/mhg9511/221662092353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	Neural Network : </a:t>
            </a:r>
            <a:r>
              <a:rPr lang="en-US" altLang="ko-KR" sz="1800" b="1" dirty="0">
                <a:latin typeface="+mn-ea"/>
                <a:ea typeface="+mn-ea"/>
              </a:rPr>
              <a:t>Gradient Descent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2E1BD470-70EF-4319-B230-870FC6A81B95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     VS.</a:t>
            </a:r>
            <a:r>
              <a:rPr lang="ko-KR" altLang="en-US" sz="1800" b="0" dirty="0"/>
              <a:t>      </a:t>
            </a:r>
            <a:r>
              <a:rPr lang="en-US" altLang="ko-KR" sz="1800" b="0" dirty="0"/>
              <a:t>Logistic Regression :</a:t>
            </a:r>
          </a:p>
          <a:p>
            <a:endParaRPr lang="en-US" altLang="ko-KR" sz="2000" dirty="0"/>
          </a:p>
          <a:p>
            <a:r>
              <a:rPr lang="en-US" sz="2000" dirty="0"/>
              <a:t>logistic Regression In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840379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6;p13">
            <a:extLst>
              <a:ext uri="{FF2B5EF4-FFF2-40B4-BE49-F238E27FC236}">
                <a16:creationId xmlns:a16="http://schemas.microsoft.com/office/drawing/2014/main" id="{376DA1A0-A21C-43E8-A412-42A0526D1299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</a:t>
            </a:r>
          </a:p>
          <a:p>
            <a:endParaRPr lang="en-US" altLang="ko-KR" sz="2000" dirty="0"/>
          </a:p>
          <a:p>
            <a:r>
              <a:rPr lang="en-US" sz="2000" dirty="0"/>
              <a:t>Linear Regression    VS.     Logistic Regression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54C8C2-2EB8-4262-B817-72126B0A76E5}"/>
              </a:ext>
            </a:extLst>
          </p:cNvPr>
          <p:cNvGrpSpPr/>
          <p:nvPr/>
        </p:nvGrpSpPr>
        <p:grpSpPr>
          <a:xfrm>
            <a:off x="300833" y="1403437"/>
            <a:ext cx="4081182" cy="3031135"/>
            <a:chOff x="154004" y="1403437"/>
            <a:chExt cx="4081182" cy="30311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8091C36-D3CB-4146-ACF9-0B96CB1A3998}"/>
                </a:ext>
              </a:extLst>
            </p:cNvPr>
            <p:cNvGrpSpPr/>
            <p:nvPr/>
          </p:nvGrpSpPr>
          <p:grpSpPr>
            <a:xfrm>
              <a:off x="154004" y="1403437"/>
              <a:ext cx="4081182" cy="3031135"/>
              <a:chOff x="578221" y="1403437"/>
              <a:chExt cx="4081182" cy="3031135"/>
            </a:xfrm>
          </p:grpSpPr>
          <p:pic>
            <p:nvPicPr>
              <p:cNvPr id="12" name="Picture 2" descr="https://hackernoon.com/hn-images/1*0NKtEk20-qnaLkwOa8DlnA.png">
                <a:extLst>
                  <a:ext uri="{FF2B5EF4-FFF2-40B4-BE49-F238E27FC236}">
                    <a16:creationId xmlns:a16="http://schemas.microsoft.com/office/drawing/2014/main" id="{ECAF14E6-7C24-42FF-B831-F638EE82CB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221" y="1403437"/>
                <a:ext cx="4081182" cy="303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4DCA54-0939-44C8-B259-72BC926C03F5}"/>
                  </a:ext>
                </a:extLst>
              </p:cNvPr>
              <p:cNvSpPr/>
              <p:nvPr/>
            </p:nvSpPr>
            <p:spPr>
              <a:xfrm>
                <a:off x="2057400" y="4000500"/>
                <a:ext cx="1008529" cy="3227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D81938F-232B-414F-B4F8-60A9C13EA1F0}"/>
                </a:ext>
              </a:extLst>
            </p:cNvPr>
            <p:cNvSpPr/>
            <p:nvPr/>
          </p:nvSpPr>
          <p:spPr>
            <a:xfrm>
              <a:off x="1913374" y="3012141"/>
              <a:ext cx="544606" cy="5715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1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z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4C5658-C3FF-4786-8B2B-3FE88F486FAA}"/>
              </a:ext>
            </a:extLst>
          </p:cNvPr>
          <p:cNvGrpSpPr/>
          <p:nvPr/>
        </p:nvGrpSpPr>
        <p:grpSpPr>
          <a:xfrm>
            <a:off x="4547911" y="1403437"/>
            <a:ext cx="4081182" cy="3031135"/>
            <a:chOff x="578221" y="1403437"/>
            <a:chExt cx="4081182" cy="3031135"/>
          </a:xfrm>
        </p:grpSpPr>
        <p:pic>
          <p:nvPicPr>
            <p:cNvPr id="17" name="Picture 2" descr="https://hackernoon.com/hn-images/1*0NKtEk20-qnaLkwOa8DlnA.png">
              <a:extLst>
                <a:ext uri="{FF2B5EF4-FFF2-40B4-BE49-F238E27FC236}">
                  <a16:creationId xmlns:a16="http://schemas.microsoft.com/office/drawing/2014/main" id="{7FD1B0CE-7304-44C1-BBC9-88BB0A3F4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221" y="1403437"/>
              <a:ext cx="4081182" cy="3031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4A919F-C9C9-48B7-9D3A-FA4EF2757359}"/>
                </a:ext>
              </a:extLst>
            </p:cNvPr>
            <p:cNvSpPr/>
            <p:nvPr/>
          </p:nvSpPr>
          <p:spPr>
            <a:xfrm>
              <a:off x="2164979" y="4013948"/>
              <a:ext cx="1624286" cy="3227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i="1" dirty="0">
                  <a:solidFill>
                    <a:schemeClr val="tx1"/>
                  </a:solidFill>
                </a:rPr>
                <a:t>g = 1/(1+e^(-z))</a:t>
              </a:r>
              <a:endParaRPr lang="ko-KR" altLang="en-US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83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6;p13">
            <a:extLst>
              <a:ext uri="{FF2B5EF4-FFF2-40B4-BE49-F238E27FC236}">
                <a16:creationId xmlns:a16="http://schemas.microsoft.com/office/drawing/2014/main" id="{376DA1A0-A21C-43E8-A412-42A0526D1299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</a:t>
            </a:r>
          </a:p>
          <a:p>
            <a:endParaRPr lang="en-US" altLang="ko-KR" sz="2000" dirty="0"/>
          </a:p>
          <a:p>
            <a:r>
              <a:rPr lang="en-US" sz="2000" dirty="0"/>
              <a:t>Linear Regression    VS.     Logistic Regression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057B38F9-BF2E-471B-A85B-1349EC0F45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93278"/>
              </p:ext>
            </p:extLst>
          </p:nvPr>
        </p:nvGraphicFramePr>
        <p:xfrm>
          <a:off x="4547911" y="1403436"/>
          <a:ext cx="3700940" cy="369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Acrobat Document" r:id="rId3" imgW="2596813" imgH="2590661" progId="Acrobat.Document.11">
                  <p:embed/>
                </p:oleObj>
              </mc:Choice>
              <mc:Fallback>
                <p:oleObj name="Acrobat Document" r:id="rId3" imgW="2596813" imgH="2590661" progId="Acrobat.Document.11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14E23288-B730-4C90-BCB7-547FEF5B0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7911" y="1403436"/>
                        <a:ext cx="3700940" cy="369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4A52C9F7-FC27-415C-8C2F-451CF72860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25433"/>
              </p:ext>
            </p:extLst>
          </p:nvPr>
        </p:nvGraphicFramePr>
        <p:xfrm>
          <a:off x="300833" y="1403436"/>
          <a:ext cx="3700940" cy="369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Acrobat Document" r:id="rId5" imgW="2596813" imgH="2590661" progId="Acrobat.Document.11">
                  <p:embed/>
                </p:oleObj>
              </mc:Choice>
              <mc:Fallback>
                <p:oleObj name="Acrobat Document" r:id="rId5" imgW="2596813" imgH="2590661" progId="Acrobat.Document.11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5FFAE4B8-3094-48C6-AFC7-494833EED6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0833" y="1403436"/>
                        <a:ext cx="3700940" cy="369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712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D88F0-D1E8-443C-9407-24F94DA60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0" name="Google Shape;316;p13">
            <a:extLst>
              <a:ext uri="{FF2B5EF4-FFF2-40B4-BE49-F238E27FC236}">
                <a16:creationId xmlns:a16="http://schemas.microsoft.com/office/drawing/2014/main" id="{E3B0D853-9102-470F-8647-6FD194E5535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305233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In [</a:t>
            </a:r>
            <a:r>
              <a:rPr lang="en-US" altLang="ko-KR" sz="2000" dirty="0"/>
              <a:t>Deep Learning</a:t>
            </a:r>
            <a:r>
              <a:rPr lang="en-US" altLang="ko-KR" sz="2000" b="0" dirty="0"/>
              <a:t>] Courses</a:t>
            </a:r>
            <a:endParaRPr lang="en-US" sz="2000" b="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AD7164-48C6-4FBA-85FA-D238B0D0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10" t="29483" r="13003" b="28193"/>
          <a:stretch/>
        </p:blipFill>
        <p:spPr>
          <a:xfrm>
            <a:off x="1284494" y="1532025"/>
            <a:ext cx="6575012" cy="357475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683A6F-72EC-4742-A99E-987D5AD72250}"/>
              </a:ext>
            </a:extLst>
          </p:cNvPr>
          <p:cNvSpPr/>
          <p:nvPr/>
        </p:nvSpPr>
        <p:spPr>
          <a:xfrm>
            <a:off x="4746812" y="1640534"/>
            <a:ext cx="2985258" cy="1405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6;p13">
            <a:extLst>
              <a:ext uri="{FF2B5EF4-FFF2-40B4-BE49-F238E27FC236}">
                <a16:creationId xmlns:a16="http://schemas.microsoft.com/office/drawing/2014/main" id="{376DA1A0-A21C-43E8-A412-42A0526D1299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</a:t>
            </a:r>
          </a:p>
          <a:p>
            <a:endParaRPr lang="en-US" altLang="ko-KR" sz="2000" dirty="0"/>
          </a:p>
          <a:p>
            <a:r>
              <a:rPr lang="en-US" sz="2000" dirty="0"/>
              <a:t>Linear Regression    VS.     Logistic Regression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057B38F9-BF2E-471B-A85B-1349EC0F45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213358"/>
              </p:ext>
            </p:extLst>
          </p:nvPr>
        </p:nvGraphicFramePr>
        <p:xfrm>
          <a:off x="5335312" y="1403436"/>
          <a:ext cx="3700940" cy="369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Acrobat Document" r:id="rId3" imgW="2596813" imgH="2590661" progId="Acrobat.Document.11">
                  <p:embed/>
                </p:oleObj>
              </mc:Choice>
              <mc:Fallback>
                <p:oleObj name="Acrobat Document" r:id="rId3" imgW="2596813" imgH="2590661" progId="Acrobat.Document.11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057B38F9-BF2E-471B-A85B-1349EC0F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5312" y="1403436"/>
                        <a:ext cx="3700940" cy="369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B429C78-7A6F-4C4A-848A-527E7794C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4558862" cy="2932500"/>
          </a:xfrm>
        </p:spPr>
        <p:txBody>
          <a:bodyPr/>
          <a:lstStyle/>
          <a:p>
            <a:r>
              <a:rPr lang="en-US" altLang="ko-KR" sz="1800" dirty="0">
                <a:latin typeface="+mn-ea"/>
                <a:ea typeface="+mn-ea"/>
              </a:rPr>
              <a:t>Logistic Regression</a:t>
            </a:r>
            <a:r>
              <a:rPr lang="ko-KR" altLang="en-US" sz="1800" dirty="0">
                <a:latin typeface="+mn-ea"/>
                <a:ea typeface="+mn-ea"/>
              </a:rPr>
              <a:t>도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결국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하나의 선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ko-KR" altLang="en-US" sz="1800" dirty="0">
                <a:latin typeface="+mn-ea"/>
                <a:ea typeface="+mn-ea"/>
              </a:rPr>
              <a:t>살짝 구부러진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r>
              <a:rPr lang="ko-KR" altLang="en-US" sz="1800" dirty="0">
                <a:latin typeface="+mn-ea"/>
                <a:ea typeface="+mn-ea"/>
              </a:rPr>
              <a:t>에서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단순히 </a:t>
            </a:r>
            <a:r>
              <a:rPr lang="en-US" altLang="ko-KR" sz="1800" dirty="0">
                <a:latin typeface="+mn-ea"/>
                <a:ea typeface="+mn-ea"/>
              </a:rPr>
              <a:t>threshold</a:t>
            </a:r>
            <a:r>
              <a:rPr lang="ko-KR" altLang="en-US" sz="1800" dirty="0">
                <a:latin typeface="+mn-ea"/>
                <a:ea typeface="+mn-ea"/>
              </a:rPr>
              <a:t> 혹은 가장 높은 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정확도의</a:t>
            </a: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threshold</a:t>
            </a:r>
            <a:r>
              <a:rPr lang="ko-KR" altLang="en-US" sz="1800" dirty="0">
                <a:latin typeface="+mn-ea"/>
                <a:ea typeface="+mn-ea"/>
              </a:rPr>
              <a:t>를 기준으로 그 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위에는 </a:t>
            </a:r>
            <a:r>
              <a:rPr lang="en-US" altLang="ko-KR" sz="1800" dirty="0">
                <a:latin typeface="+mn-ea"/>
                <a:ea typeface="+mn-ea"/>
              </a:rPr>
              <a:t>Positive</a:t>
            </a:r>
            <a:r>
              <a:rPr lang="ko-KR" altLang="en-US" sz="1800" dirty="0">
                <a:latin typeface="+mn-ea"/>
                <a:ea typeface="+mn-ea"/>
              </a:rPr>
              <a:t>로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그 밑에는 반대로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해석하는 것에 불과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이는</a:t>
            </a:r>
            <a:r>
              <a:rPr lang="en-US" altLang="ko-KR" sz="1800" dirty="0">
                <a:latin typeface="+mn-ea"/>
                <a:ea typeface="+mn-ea"/>
              </a:rPr>
              <a:t>, Multinomial logistic regression</a:t>
            </a:r>
            <a:r>
              <a:rPr lang="ko-KR" altLang="en-US" sz="1800" dirty="0">
                <a:latin typeface="+mn-ea"/>
                <a:ea typeface="+mn-ea"/>
              </a:rPr>
              <a:t>도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간단한 것을 암시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endParaRPr lang="en-US" altLang="ko-KR" sz="1800" dirty="0">
              <a:latin typeface="+mn-ea"/>
              <a:ea typeface="+mn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BF34F1D-67F3-4BB8-BA32-1DFE8AA7E15C}"/>
              </a:ext>
            </a:extLst>
          </p:cNvPr>
          <p:cNvCxnSpPr>
            <a:cxnSpLocks/>
          </p:cNvCxnSpPr>
          <p:nvPr/>
        </p:nvCxnSpPr>
        <p:spPr>
          <a:xfrm>
            <a:off x="5723467" y="3115734"/>
            <a:ext cx="2480735" cy="0"/>
          </a:xfrm>
          <a:prstGeom prst="line">
            <a:avLst/>
          </a:prstGeom>
          <a:ln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7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44DE980-1B01-4C9B-B5D2-457E2A02AD31}"/>
              </a:ext>
            </a:extLst>
          </p:cNvPr>
          <p:cNvSpPr/>
          <p:nvPr/>
        </p:nvSpPr>
        <p:spPr>
          <a:xfrm>
            <a:off x="5539212" y="2727972"/>
            <a:ext cx="3122322" cy="3227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42BAA6E7-6753-4D6F-BEA3-56D77B844D1A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Gradient Descent </a:t>
            </a:r>
            <a:endParaRPr lang="en-US" sz="2000" b="0" dirty="0"/>
          </a:p>
        </p:txBody>
      </p:sp>
      <p:pic>
        <p:nvPicPr>
          <p:cNvPr id="5" name="Picture 4" descr="Image result for gradient descent">
            <a:extLst>
              <a:ext uri="{FF2B5EF4-FFF2-40B4-BE49-F238E27FC236}">
                <a16:creationId xmlns:a16="http://schemas.microsoft.com/office/drawing/2014/main" id="{48061D55-58D3-4C63-9F30-6CD463C83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 b="7804"/>
          <a:stretch/>
        </p:blipFill>
        <p:spPr bwMode="auto">
          <a:xfrm>
            <a:off x="300833" y="1403437"/>
            <a:ext cx="5503201" cy="30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ackernoon.com/hn-images/0*qtiSV8B2__XR52XP.jpg">
            <a:extLst>
              <a:ext uri="{FF2B5EF4-FFF2-40B4-BE49-F238E27FC236}">
                <a16:creationId xmlns:a16="http://schemas.microsoft.com/office/drawing/2014/main" id="{8DEEE996-39B1-4050-B498-9B3A6065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34" y="1403437"/>
            <a:ext cx="2857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hackernoon.com/hn-images/0*8yzvd7QZLn5T1XWg.jpg">
            <a:extLst>
              <a:ext uri="{FF2B5EF4-FFF2-40B4-BE49-F238E27FC236}">
                <a16:creationId xmlns:a16="http://schemas.microsoft.com/office/drawing/2014/main" id="{B4765F1E-733B-4DF8-84B0-82AF30E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34" y="3016168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33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42BAA6E7-6753-4D6F-BEA3-56D77B844D1A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Gradient Descent &amp; Backpropagation </a:t>
            </a:r>
            <a:endParaRPr lang="en-US" sz="20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513169-B148-4348-8704-12E7B73AA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3" y="1403438"/>
            <a:ext cx="5464935" cy="3022430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E747494E-5584-4FEA-9DFD-9A1456789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5768" y="1524375"/>
            <a:ext cx="3149632" cy="2932500"/>
          </a:xfrm>
        </p:spPr>
        <p:txBody>
          <a:bodyPr/>
          <a:lstStyle/>
          <a:p>
            <a:r>
              <a:rPr lang="en-US" altLang="ko-KR" sz="1600" dirty="0">
                <a:latin typeface="+mn-ea"/>
                <a:ea typeface="+mn-ea"/>
              </a:rPr>
              <a:t>Error</a:t>
            </a:r>
            <a:r>
              <a:rPr lang="ko-KR" altLang="en-US" sz="1600" dirty="0">
                <a:latin typeface="+mn-ea"/>
                <a:ea typeface="+mn-ea"/>
              </a:rPr>
              <a:t>를 계산할 수 있어야지 반복시행 동안에 </a:t>
            </a:r>
            <a:r>
              <a:rPr lang="en-US" altLang="ko-KR" sz="1600" dirty="0">
                <a:latin typeface="+mn-ea"/>
                <a:ea typeface="+mn-ea"/>
              </a:rPr>
              <a:t>w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en-US" altLang="ko-KR" sz="1600" dirty="0">
                <a:latin typeface="+mn-ea"/>
                <a:ea typeface="+mn-ea"/>
              </a:rPr>
              <a:t>b</a:t>
            </a:r>
            <a:r>
              <a:rPr lang="ko-KR" altLang="en-US" sz="1600" dirty="0">
                <a:latin typeface="+mn-ea"/>
                <a:ea typeface="+mn-ea"/>
              </a:rPr>
              <a:t>를 업데이트할 수 있기 때문에</a:t>
            </a:r>
            <a:r>
              <a:rPr lang="en-US" altLang="ko-KR" sz="1600" dirty="0">
                <a:latin typeface="+mn-ea"/>
                <a:ea typeface="+mn-ea"/>
              </a:rPr>
              <a:t>,</a:t>
            </a:r>
          </a:p>
          <a:p>
            <a:r>
              <a:rPr lang="en-US" altLang="ko-KR" sz="1600" dirty="0">
                <a:latin typeface="+mn-ea"/>
                <a:ea typeface="+mn-ea"/>
              </a:rPr>
              <a:t>NN</a:t>
            </a:r>
            <a:r>
              <a:rPr lang="ko-KR" altLang="en-US" sz="1600" dirty="0">
                <a:latin typeface="+mn-ea"/>
                <a:ea typeface="+mn-ea"/>
              </a:rPr>
              <a:t>는 주로 </a:t>
            </a:r>
            <a:r>
              <a:rPr lang="en-US" altLang="ko-KR" sz="1600" dirty="0">
                <a:latin typeface="+mn-ea"/>
                <a:ea typeface="+mn-ea"/>
              </a:rPr>
              <a:t>Supervised Learning</a:t>
            </a:r>
            <a:r>
              <a:rPr lang="ko-KR" altLang="en-US" sz="1600" dirty="0">
                <a:latin typeface="+mn-ea"/>
                <a:ea typeface="+mn-ea"/>
              </a:rPr>
              <a:t>에 특화되어 있음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endParaRPr lang="en-US" altLang="ko-KR" sz="1600" dirty="0">
              <a:latin typeface="+mn-ea"/>
              <a:ea typeface="+mn-ea"/>
            </a:endParaRPr>
          </a:p>
          <a:p>
            <a:r>
              <a:rPr lang="en-US" altLang="ko-KR" sz="1600" dirty="0">
                <a:latin typeface="+mn-ea"/>
                <a:ea typeface="+mn-ea"/>
              </a:rPr>
              <a:t>Error = MSE</a:t>
            </a:r>
          </a:p>
          <a:p>
            <a:r>
              <a:rPr lang="ko-KR" altLang="en-US" sz="1600" dirty="0">
                <a:latin typeface="+mn-ea"/>
                <a:ea typeface="+mn-ea"/>
              </a:rPr>
              <a:t>단</a:t>
            </a:r>
            <a:r>
              <a:rPr lang="en-US" altLang="ko-KR" sz="1600" dirty="0">
                <a:latin typeface="+mn-ea"/>
                <a:ea typeface="+mn-ea"/>
              </a:rPr>
              <a:t>, sigmoid </a:t>
            </a:r>
            <a:r>
              <a:rPr lang="ko-KR" altLang="en-US" sz="1600" dirty="0">
                <a:latin typeface="+mn-ea"/>
                <a:ea typeface="+mn-ea"/>
              </a:rPr>
              <a:t>함수라면 달라짐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8160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900BB6-34E3-4683-9AE7-D15346E23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93"/>
          <a:stretch/>
        </p:blipFill>
        <p:spPr>
          <a:xfrm>
            <a:off x="5851449" y="129305"/>
            <a:ext cx="3144020" cy="2442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16D76D-4BFF-4BC8-9724-FCA04717E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93"/>
          <a:stretch/>
        </p:blipFill>
        <p:spPr>
          <a:xfrm>
            <a:off x="5851449" y="2571750"/>
            <a:ext cx="3144020" cy="2442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Google Shape;316;p13">
            <a:extLst>
              <a:ext uri="{FF2B5EF4-FFF2-40B4-BE49-F238E27FC236}">
                <a16:creationId xmlns:a16="http://schemas.microsoft.com/office/drawing/2014/main" id="{3A226C96-9C70-48FE-9146-7F3280C2A45F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dirty="0"/>
              <a:t>Cost</a:t>
            </a:r>
            <a:r>
              <a:rPr lang="ko-KR" altLang="en-US" sz="2000" dirty="0"/>
              <a:t> </a:t>
            </a:r>
            <a:r>
              <a:rPr lang="en-US" altLang="ko-KR" sz="2000" dirty="0"/>
              <a:t>function</a:t>
            </a:r>
            <a:r>
              <a:rPr lang="ko-KR" altLang="en-US" sz="2000" dirty="0"/>
              <a:t> </a:t>
            </a:r>
            <a:r>
              <a:rPr lang="en-US" altLang="ko-KR" sz="2000" b="0" dirty="0"/>
              <a:t>in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Logistic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B33B8C-EA56-4BB9-BA26-277999187C47}"/>
              </a:ext>
            </a:extLst>
          </p:cNvPr>
          <p:cNvGrpSpPr/>
          <p:nvPr/>
        </p:nvGrpSpPr>
        <p:grpSpPr>
          <a:xfrm>
            <a:off x="300833" y="1403205"/>
            <a:ext cx="5491492" cy="2442444"/>
            <a:chOff x="148531" y="2430123"/>
            <a:chExt cx="5491492" cy="244244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26BC226-7205-4C61-8C97-EAF10439F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7" t="19814" r="5745"/>
            <a:stretch/>
          </p:blipFill>
          <p:spPr>
            <a:xfrm>
              <a:off x="148531" y="2430123"/>
              <a:ext cx="5491492" cy="24424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4EED72C-914B-4654-8557-056FBFB7D084}"/>
                </a:ext>
              </a:extLst>
            </p:cNvPr>
            <p:cNvCxnSpPr/>
            <p:nvPr/>
          </p:nvCxnSpPr>
          <p:spPr>
            <a:xfrm>
              <a:off x="1684866" y="4478866"/>
              <a:ext cx="110067" cy="0"/>
            </a:xfrm>
            <a:prstGeom prst="line">
              <a:avLst/>
            </a:prstGeom>
            <a:ln w="19050">
              <a:solidFill>
                <a:srgbClr val="01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58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</a:t>
            </a:r>
            <a:r>
              <a:rPr lang="en-US" altLang="ko-KR" sz="2000" dirty="0"/>
              <a:t>without hidden layer</a:t>
            </a:r>
            <a:endParaRPr lang="en-US" sz="20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activation</a:t>
            </a:r>
            <a:r>
              <a:rPr lang="ko-KR" altLang="en-US" sz="1800" strike="sngStrike" dirty="0">
                <a:latin typeface="+mn-ea"/>
                <a:ea typeface="+mn-ea"/>
              </a:rPr>
              <a:t> </a:t>
            </a:r>
            <a:r>
              <a:rPr lang="en-US" altLang="ko-KR" sz="1800" strike="sngStrike" dirty="0">
                <a:latin typeface="+mn-ea"/>
                <a:ea typeface="+mn-ea"/>
              </a:rPr>
              <a:t>function</a:t>
            </a: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layer </a:t>
            </a:r>
            <a:r>
              <a:rPr lang="ko-KR" altLang="en-US" sz="1800" strike="sngStrike" dirty="0">
                <a:latin typeface="+mn-ea"/>
                <a:ea typeface="+mn-ea"/>
              </a:rPr>
              <a:t>개수</a:t>
            </a:r>
            <a:endParaRPr lang="en-US" altLang="ko-KR" sz="1800" strike="sngStrike" dirty="0">
              <a:latin typeface="+mn-ea"/>
              <a:ea typeface="+mn-ea"/>
            </a:endParaRP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nodes </a:t>
            </a:r>
            <a:r>
              <a:rPr lang="ko-KR" altLang="en-US" sz="1800" strike="sngStrike" dirty="0">
                <a:latin typeface="+mn-ea"/>
                <a:ea typeface="+mn-ea"/>
              </a:rPr>
              <a:t>개수</a:t>
            </a:r>
            <a:endParaRPr lang="en-US" altLang="ko-KR" sz="1800" strike="sngStrike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E462EE-84AA-4806-ADFD-03B821CFD375}"/>
              </a:ext>
            </a:extLst>
          </p:cNvPr>
          <p:cNvSpPr/>
          <p:nvPr/>
        </p:nvSpPr>
        <p:spPr>
          <a:xfrm>
            <a:off x="589428" y="831100"/>
            <a:ext cx="4922372" cy="158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Neural Network">
            <a:extLst>
              <a:ext uri="{FF2B5EF4-FFF2-40B4-BE49-F238E27FC236}">
                <a16:creationId xmlns:a16="http://schemas.microsoft.com/office/drawing/2014/main" id="{0226681A-034E-404D-B1D6-BFC6B988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819"/>
          <a:stretch/>
        </p:blipFill>
        <p:spPr bwMode="auto">
          <a:xfrm>
            <a:off x="5698822" y="1607075"/>
            <a:ext cx="3091207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38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</a:t>
            </a:r>
            <a:r>
              <a:rPr lang="en-US" altLang="ko-KR" sz="2000" dirty="0"/>
              <a:t>without hidden layer</a:t>
            </a:r>
            <a:endParaRPr lang="en-US" sz="20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반복시행이라서 오래 걸릴 뿐 아니라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</a:p>
          <a:p>
            <a:r>
              <a:rPr lang="ko-KR" altLang="en-US" sz="1800" dirty="0">
                <a:latin typeface="+mn-ea"/>
                <a:ea typeface="+mn-ea"/>
              </a:rPr>
              <a:t>결과도 일반적인 모델에 비해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부정확함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7" name="Picture 2" descr="Neural Network">
            <a:extLst>
              <a:ext uri="{FF2B5EF4-FFF2-40B4-BE49-F238E27FC236}">
                <a16:creationId xmlns:a16="http://schemas.microsoft.com/office/drawing/2014/main" id="{0226681A-034E-404D-B1D6-BFC6B988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819"/>
          <a:stretch/>
        </p:blipFill>
        <p:spPr bwMode="auto">
          <a:xfrm>
            <a:off x="5698822" y="1607075"/>
            <a:ext cx="3091207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3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neural network">
            <a:extLst>
              <a:ext uri="{FF2B5EF4-FFF2-40B4-BE49-F238E27FC236}">
                <a16:creationId xmlns:a16="http://schemas.microsoft.com/office/drawing/2014/main" id="{9104898F-AEB0-4ED8-BF4E-3718E04B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7572" y="1617160"/>
            <a:ext cx="3974486" cy="30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</a:t>
            </a:r>
            <a:r>
              <a:rPr lang="en-US" altLang="ko-KR" sz="2000" dirty="0"/>
              <a:t>with hidden layer</a:t>
            </a:r>
            <a:endParaRPr lang="en-US" sz="20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activation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function</a:t>
            </a: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layer </a:t>
            </a:r>
            <a:r>
              <a:rPr lang="ko-KR" altLang="en-US" sz="1800" dirty="0">
                <a:latin typeface="+mn-ea"/>
                <a:ea typeface="+mn-ea"/>
              </a:rPr>
              <a:t>개수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nodes </a:t>
            </a:r>
            <a:r>
              <a:rPr lang="ko-KR" altLang="en-US" sz="1800" dirty="0">
                <a:latin typeface="+mn-ea"/>
                <a:ea typeface="+mn-ea"/>
              </a:rPr>
              <a:t>개수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b="1" dirty="0">
                <a:latin typeface="+mn-ea"/>
                <a:ea typeface="+mn-ea"/>
              </a:rPr>
              <a:t>꽤나 효과적인 예측모델이 가능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E462EE-84AA-4806-ADFD-03B821CFD375}"/>
              </a:ext>
            </a:extLst>
          </p:cNvPr>
          <p:cNvSpPr/>
          <p:nvPr/>
        </p:nvSpPr>
        <p:spPr>
          <a:xfrm>
            <a:off x="5836024" y="1617159"/>
            <a:ext cx="1378324" cy="283971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0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58278A95-03B9-46B2-8165-5171AC55C18D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b="0" dirty="0"/>
              <a:t>XOR problem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74282-213F-46DB-8FB3-7E052A4C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122" y="1403438"/>
            <a:ext cx="4667250" cy="3124200"/>
          </a:xfrm>
          <a:prstGeom prst="rect">
            <a:avLst/>
          </a:prstGeom>
        </p:spPr>
      </p:pic>
      <p:pic>
        <p:nvPicPr>
          <p:cNvPr id="4102" name="Picture 6" descr="http://lab.fs.uni-lj.si/lasin/wp/IMIT_files/neural/nn06_rbfn_xor/html/nn06_rbfn_xor_3_newpnn_01.png">
            <a:extLst>
              <a:ext uri="{FF2B5EF4-FFF2-40B4-BE49-F238E27FC236}">
                <a16:creationId xmlns:a16="http://schemas.microsoft.com/office/drawing/2014/main" id="{42C44701-6DE7-4E96-944E-2BEE3533F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3" y="1403438"/>
            <a:ext cx="4165289" cy="312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586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B7304F-2AA9-4708-A61C-BCE09185587F}"/>
              </a:ext>
            </a:extLst>
          </p:cNvPr>
          <p:cNvSpPr/>
          <p:nvPr/>
        </p:nvSpPr>
        <p:spPr>
          <a:xfrm>
            <a:off x="0" y="1337982"/>
            <a:ext cx="322729" cy="3805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172D5A-26FF-4ACB-996A-5CC3EE9BE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4" t="19649" r="12702"/>
          <a:stretch/>
        </p:blipFill>
        <p:spPr>
          <a:xfrm>
            <a:off x="302558" y="0"/>
            <a:ext cx="8518713" cy="5149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153270-F05D-4495-9D37-3989A4A55097}"/>
              </a:ext>
            </a:extLst>
          </p:cNvPr>
          <p:cNvSpPr/>
          <p:nvPr/>
        </p:nvSpPr>
        <p:spPr>
          <a:xfrm>
            <a:off x="8759619" y="0"/>
            <a:ext cx="38438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8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E9889-63AA-46E9-98AE-7F17FA80F4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A3D170-72D5-497C-A41A-C067B839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50" y="1022703"/>
            <a:ext cx="7471345" cy="856800"/>
          </a:xfrm>
        </p:spPr>
        <p:txBody>
          <a:bodyPr anchor="ctr"/>
          <a:lstStyle/>
          <a:p>
            <a:r>
              <a:rPr lang="en-US" altLang="ko-KR" b="0" dirty="0"/>
              <a:t>synaptic </a:t>
            </a:r>
            <a:r>
              <a:rPr lang="en-US" altLang="ko-KR" dirty="0"/>
              <a:t>weight</a:t>
            </a:r>
            <a:r>
              <a:rPr lang="en-US" altLang="ko-KR" b="0" dirty="0"/>
              <a:t> refers to the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strength </a:t>
            </a:r>
            <a:r>
              <a:rPr lang="en-US" altLang="ko-KR" b="0" dirty="0">
                <a:solidFill>
                  <a:schemeClr val="accent2">
                    <a:lumMod val="75000"/>
                  </a:schemeClr>
                </a:solidFill>
              </a:rPr>
              <a:t>of a connection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between two nodes</a:t>
            </a:r>
            <a:r>
              <a:rPr lang="en-US" altLang="ko-KR" b="0" dirty="0"/>
              <a:t>, corresponding in biology to the amount of influence the firing of one </a:t>
            </a:r>
            <a:r>
              <a:rPr lang="en-US" altLang="ko-KR" dirty="0"/>
              <a:t>neuron</a:t>
            </a:r>
            <a:r>
              <a:rPr lang="en-US" altLang="ko-KR" b="0" dirty="0"/>
              <a:t> has on another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8ADE8B-B8D3-4322-919D-2EACA0C0F496}"/>
              </a:ext>
            </a:extLst>
          </p:cNvPr>
          <p:cNvGrpSpPr/>
          <p:nvPr/>
        </p:nvGrpSpPr>
        <p:grpSpPr>
          <a:xfrm>
            <a:off x="896304" y="1950101"/>
            <a:ext cx="7351391" cy="2731095"/>
            <a:chOff x="706813" y="1923206"/>
            <a:chExt cx="7351391" cy="27310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C6C0D9-C240-4C29-AF63-5F2E41E1D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6404" y="1923206"/>
              <a:ext cx="2971800" cy="2705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2E1D7B-BC32-4D0D-89D7-0C000A95D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0" t="16398" r="2155" b="10158"/>
            <a:stretch/>
          </p:blipFill>
          <p:spPr>
            <a:xfrm>
              <a:off x="706813" y="2397697"/>
              <a:ext cx="3996350" cy="22566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4F1B03-4CED-41C0-B4EA-7D8488E54F7F}"/>
              </a:ext>
            </a:extLst>
          </p:cNvPr>
          <p:cNvSpPr txBox="1">
            <a:spLocks/>
          </p:cNvSpPr>
          <p:nvPr/>
        </p:nvSpPr>
        <p:spPr>
          <a:xfrm>
            <a:off x="776350" y="1022703"/>
            <a:ext cx="6606085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b="0" dirty="0">
                <a:latin typeface="+mj-ea"/>
                <a:ea typeface="+mj-ea"/>
              </a:rPr>
              <a:t>혹시</a:t>
            </a:r>
            <a:r>
              <a:rPr lang="en-US" altLang="ko-KR" b="0" dirty="0">
                <a:latin typeface="+mj-ea"/>
                <a:ea typeface="+mj-ea"/>
              </a:rPr>
              <a:t>,</a:t>
            </a:r>
            <a:br>
              <a:rPr lang="en-US" altLang="ko-KR" b="0" dirty="0">
                <a:latin typeface="+mj-ea"/>
                <a:ea typeface="+mj-ea"/>
              </a:rPr>
            </a:br>
            <a:br>
              <a:rPr lang="en-US" altLang="ko-KR" b="0" dirty="0">
                <a:latin typeface="+mj-ea"/>
                <a:ea typeface="+mj-ea"/>
              </a:rPr>
            </a:br>
            <a:r>
              <a:rPr lang="en-US" altLang="ko-KR" b="0" dirty="0">
                <a:latin typeface="+mj-ea"/>
                <a:ea typeface="+mj-ea"/>
              </a:rPr>
              <a:t>‘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가장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간단</a:t>
            </a:r>
            <a:r>
              <a:rPr lang="en-US" altLang="ko-KR" b="0" dirty="0">
                <a:latin typeface="+mj-ea"/>
                <a:ea typeface="+mj-ea"/>
              </a:rPr>
              <a:t>’</a:t>
            </a:r>
            <a:r>
              <a:rPr lang="ko-KR" altLang="en-US" b="0" dirty="0">
                <a:latin typeface="+mj-ea"/>
                <a:ea typeface="+mj-ea"/>
              </a:rPr>
              <a:t>한 </a:t>
            </a:r>
            <a:r>
              <a:rPr lang="en-US" altLang="ko-KR" dirty="0">
                <a:latin typeface="+mj-ea"/>
                <a:ea typeface="+mj-ea"/>
              </a:rPr>
              <a:t>neural nets</a:t>
            </a:r>
            <a:r>
              <a:rPr lang="ko-KR" altLang="en-US" b="0" dirty="0">
                <a:latin typeface="+mj-ea"/>
                <a:ea typeface="+mj-ea"/>
              </a:rPr>
              <a:t>에서는 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neuron</a:t>
            </a:r>
            <a:r>
              <a:rPr lang="ko-KR" altLang="en-US" b="0" dirty="0">
                <a:latin typeface="+mj-ea"/>
                <a:ea typeface="+mj-ea"/>
              </a:rPr>
              <a:t>이 가지고 있는</a:t>
            </a:r>
            <a:r>
              <a:rPr lang="en-US" altLang="ko-KR" b="0" dirty="0">
                <a:latin typeface="+mj-ea"/>
                <a:ea typeface="+mj-ea"/>
              </a:rPr>
              <a:t> </a:t>
            </a:r>
            <a:r>
              <a:rPr lang="ko-KR" altLang="en-US" b="0" dirty="0">
                <a:latin typeface="+mj-ea"/>
                <a:ea typeface="+mj-ea"/>
              </a:rPr>
              <a:t>의미를</a:t>
            </a:r>
            <a:br>
              <a:rPr lang="en-US" altLang="ko-KR" b="0" dirty="0">
                <a:latin typeface="+mj-ea"/>
                <a:ea typeface="+mj-ea"/>
              </a:rPr>
            </a:br>
            <a:br>
              <a:rPr lang="en-US" altLang="ko-KR" b="0" dirty="0">
                <a:latin typeface="+mj-ea"/>
                <a:ea typeface="+mj-ea"/>
              </a:rPr>
            </a:br>
            <a:r>
              <a:rPr lang="ko-KR" altLang="en-US" b="0" dirty="0">
                <a:latin typeface="+mj-ea"/>
                <a:ea typeface="+mj-ea"/>
              </a:rPr>
              <a:t>더 잘 파악할 수 있지 않을까</a:t>
            </a:r>
            <a:r>
              <a:rPr lang="en-US" altLang="ko-KR" b="0" dirty="0">
                <a:latin typeface="+mj-ea"/>
                <a:ea typeface="+mj-ea"/>
              </a:rPr>
              <a:t>?</a:t>
            </a:r>
            <a:endParaRPr lang="ko-KR" altLang="en-US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451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D88F0-D1E8-443C-9407-24F94DA60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Researchers demonstrate all-optical neural network for deep learning">
            <a:extLst>
              <a:ext uri="{FF2B5EF4-FFF2-40B4-BE49-F238E27FC236}">
                <a16:creationId xmlns:a16="http://schemas.microsoft.com/office/drawing/2014/main" id="{D50A5E96-04B9-4888-BB22-E5D57D31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75" y="130172"/>
            <a:ext cx="2336425" cy="140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6E1311-6871-4848-9740-C726C7860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7" t="22876" r="8491" b="22875"/>
          <a:stretch/>
        </p:blipFill>
        <p:spPr>
          <a:xfrm>
            <a:off x="636031" y="1532026"/>
            <a:ext cx="8093369" cy="29295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8E485-BD27-42C3-8659-B40FE7A03E06}"/>
              </a:ext>
            </a:extLst>
          </p:cNvPr>
          <p:cNvSpPr/>
          <p:nvPr/>
        </p:nvSpPr>
        <p:spPr>
          <a:xfrm>
            <a:off x="7632915" y="1933795"/>
            <a:ext cx="662365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316;p13">
            <a:extLst>
              <a:ext uri="{FF2B5EF4-FFF2-40B4-BE49-F238E27FC236}">
                <a16:creationId xmlns:a16="http://schemas.microsoft.com/office/drawing/2014/main" id="{A312878D-A5A8-47C2-9568-1ED9D739CF30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dirty="0"/>
              <a:t>Neural Network </a:t>
            </a:r>
            <a:r>
              <a:rPr lang="en-US" sz="2000" b="0" dirty="0"/>
              <a:t>=&gt; Deep Learning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12FAFD-9B76-47F4-AED2-A9B4C8981CDB}"/>
              </a:ext>
            </a:extLst>
          </p:cNvPr>
          <p:cNvSpPr/>
          <p:nvPr/>
        </p:nvSpPr>
        <p:spPr>
          <a:xfrm>
            <a:off x="4853857" y="1891285"/>
            <a:ext cx="370325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728ED0-AF22-48B0-8E95-E7814B9C48E2}"/>
              </a:ext>
            </a:extLst>
          </p:cNvPr>
          <p:cNvSpPr/>
          <p:nvPr/>
        </p:nvSpPr>
        <p:spPr>
          <a:xfrm>
            <a:off x="5311588" y="1891285"/>
            <a:ext cx="370325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A9DD8D-319F-414A-AD18-04C11BB3398A}"/>
              </a:ext>
            </a:extLst>
          </p:cNvPr>
          <p:cNvSpPr/>
          <p:nvPr/>
        </p:nvSpPr>
        <p:spPr>
          <a:xfrm>
            <a:off x="5769319" y="1891285"/>
            <a:ext cx="370325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AA5704-D9AC-4657-8431-9398B580645E}"/>
              </a:ext>
            </a:extLst>
          </p:cNvPr>
          <p:cNvSpPr/>
          <p:nvPr/>
        </p:nvSpPr>
        <p:spPr>
          <a:xfrm>
            <a:off x="4682715" y="3245627"/>
            <a:ext cx="601979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302569-07DC-4F8E-856C-DC08CF04522B}"/>
              </a:ext>
            </a:extLst>
          </p:cNvPr>
          <p:cNvSpPr/>
          <p:nvPr/>
        </p:nvSpPr>
        <p:spPr>
          <a:xfrm>
            <a:off x="6959208" y="3105187"/>
            <a:ext cx="601979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88E19E-3816-4A20-834C-378064632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2"/>
          <a:stretch/>
        </p:blipFill>
        <p:spPr>
          <a:xfrm>
            <a:off x="3359395" y="990975"/>
            <a:ext cx="5784605" cy="3353091"/>
          </a:xfrm>
          <a:prstGeom prst="rect">
            <a:avLst/>
          </a:prstGeom>
        </p:spPr>
      </p:pic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58278A95-03B9-46B2-8165-5171AC55C18D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8105333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</a:t>
            </a:r>
            <a:endParaRPr lang="en-US" sz="1400" i="1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97E00E71-FF24-4A7A-873D-CED2EE316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b="1" dirty="0">
                <a:latin typeface="+mn-ea"/>
                <a:ea typeface="+mn-ea"/>
              </a:rPr>
              <a:t>동생 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윗몸 일으키기 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b="1" dirty="0" err="1">
                <a:latin typeface="+mn-ea"/>
                <a:ea typeface="+mn-ea"/>
              </a:rPr>
              <a:t>팔굽혀펴기</a:t>
            </a:r>
            <a:r>
              <a:rPr lang="ko-KR" altLang="en-US" sz="1800" b="1" dirty="0">
                <a:latin typeface="+mn-ea"/>
                <a:ea typeface="+mn-ea"/>
              </a:rPr>
              <a:t> 수</a:t>
            </a:r>
            <a:endParaRPr lang="en-US" altLang="ko-KR" sz="1800" b="1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마찬가지로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결코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어떠한 의미도 없음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만약</a:t>
            </a:r>
            <a:r>
              <a:rPr lang="en-US" altLang="ko-KR" sz="1800" dirty="0">
                <a:latin typeface="+mn-ea"/>
                <a:ea typeface="+mn-ea"/>
              </a:rPr>
              <a:t>, hidden layer</a:t>
            </a:r>
            <a:r>
              <a:rPr lang="ko-KR" altLang="en-US" sz="1800" dirty="0">
                <a:latin typeface="+mn-ea"/>
                <a:ea typeface="+mn-ea"/>
              </a:rPr>
              <a:t>가 없다면 모를까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0375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472BEF-8D71-492A-ACC0-1C6BAD85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6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6;p13">
            <a:extLst>
              <a:ext uri="{FF2B5EF4-FFF2-40B4-BE49-F238E27FC236}">
                <a16:creationId xmlns:a16="http://schemas.microsoft.com/office/drawing/2014/main" id="{7DDAAC93-2F8D-445B-81F0-156757168522}"/>
              </a:ext>
            </a:extLst>
          </p:cNvPr>
          <p:cNvSpPr txBox="1">
            <a:spLocks/>
          </p:cNvSpPr>
          <p:nvPr/>
        </p:nvSpPr>
        <p:spPr>
          <a:xfrm>
            <a:off x="776450" y="402700"/>
            <a:ext cx="714835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dirty="0"/>
              <a:t>Multinomial Logistic Regression</a:t>
            </a:r>
            <a:endParaRPr lang="en-US" altLang="ko-KR" sz="1800" b="0" dirty="0"/>
          </a:p>
        </p:txBody>
      </p:sp>
      <p:sp>
        <p:nvSpPr>
          <p:cNvPr id="6" name="Google Shape;346;p17">
            <a:extLst>
              <a:ext uri="{FF2B5EF4-FFF2-40B4-BE49-F238E27FC236}">
                <a16:creationId xmlns:a16="http://schemas.microsoft.com/office/drawing/2014/main" id="{537B33DE-D069-4AF5-A6BC-91401D965172}"/>
              </a:ext>
            </a:extLst>
          </p:cNvPr>
          <p:cNvSpPr txBox="1">
            <a:spLocks/>
          </p:cNvSpPr>
          <p:nvPr/>
        </p:nvSpPr>
        <p:spPr>
          <a:xfrm>
            <a:off x="776287" y="1524001"/>
            <a:ext cx="7591425" cy="39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buFont typeface="Montserrat Light"/>
              <a:buChar char="❑"/>
            </a:pPr>
            <a:r>
              <a:rPr lang="ko-KR" altLang="en-US" dirty="0">
                <a:solidFill>
                  <a:srgbClr val="010001"/>
                </a:solidFill>
                <a:latin typeface="+mn-ea"/>
                <a:ea typeface="+mn-ea"/>
              </a:rPr>
              <a:t>학점</a:t>
            </a:r>
            <a:endParaRPr lang="en-US" altLang="ko-KR" dirty="0">
              <a:solidFill>
                <a:srgbClr val="010001"/>
              </a:solidFill>
              <a:latin typeface="+mn-ea"/>
              <a:ea typeface="+mn-ea"/>
            </a:endParaRPr>
          </a:p>
          <a:p>
            <a:pPr>
              <a:buFont typeface="Montserrat Light"/>
              <a:buChar char="❑"/>
            </a:pPr>
            <a:r>
              <a:rPr lang="ko-KR" altLang="en-US" dirty="0">
                <a:solidFill>
                  <a:srgbClr val="010001"/>
                </a:solidFill>
                <a:latin typeface="+mn-ea"/>
                <a:ea typeface="+mn-ea"/>
              </a:rPr>
              <a:t>등급</a:t>
            </a:r>
            <a:endParaRPr lang="en-US" altLang="ko-KR" dirty="0">
              <a:solidFill>
                <a:srgbClr val="010001"/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074090-CBB2-4B9A-93D6-4161FF98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66" y="1332584"/>
            <a:ext cx="6284912" cy="313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99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3CFDFA-DE34-4B7D-8593-D2F4CCAE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14375"/>
            <a:ext cx="85344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44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EEAE-7719-4C82-8CCA-24348519D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499D36-8479-4985-93FF-A818BAC36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D0304-DB4F-4013-B1BD-3B43D7C1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04837"/>
            <a:ext cx="8496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70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14D9B-C42D-4AAE-AC43-566E3A80D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A7E227-123C-484D-A2DC-5CDAE9E87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5B5FCD-F106-4741-95B7-46C5A234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676275"/>
            <a:ext cx="82867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43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E6841-58BD-4914-83BC-97BAC0416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4A9C5A-AAFA-40B0-BAD1-76B059F4E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C858A3-2904-4AB5-A452-B6503A3E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8229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62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86C45-64C3-4D6A-BC2A-2A79A4E2A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6B6C8F-73DB-48A2-BEC9-175BBE811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B2AE50-FFD7-49DC-B6C2-D99F04BF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633412"/>
            <a:ext cx="7858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9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참고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63" name="Google Shape;563;p3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81000">
              <a:lnSpc>
                <a:spcPct val="115000"/>
              </a:lnSpc>
              <a:buSzPts val="2400"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  <a:ea typeface="+mn-ea"/>
              </a:rPr>
              <a:t>인프런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모두를 위한 딥러닝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기본적인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  <a:ea typeface="+mn-ea"/>
              </a:rPr>
              <a:t>머신러닝과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 딥러닝 강좌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 indent="-381000">
              <a:lnSpc>
                <a:spcPct val="115000"/>
              </a:lnSpc>
              <a:buSzPts val="2400"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  <a:ea typeface="+mn-ea"/>
              </a:rPr>
              <a:t>텐서플로우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hlinkClick r:id="rId3"/>
              </a:rPr>
              <a:t>https://www.tensorflow.org/programmers_guide/reading_data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indent="-381000">
              <a:lnSpc>
                <a:spcPct val="115000"/>
              </a:lnSpc>
              <a:buSzPts val="2400"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  <a:ea typeface="+mn-ea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 : </a:t>
            </a:r>
            <a:r>
              <a:rPr lang="en-US" altLang="ko-KR" sz="1400" dirty="0">
                <a:latin typeface="+mn-ea"/>
                <a:ea typeface="+mn-ea"/>
                <a:hlinkClick r:id="rId4"/>
              </a:rPr>
              <a:t>http://dataaspirant.com/2017/03/07/difference-between-softmax-function-and-sigmoid-function/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pPr indent="-381000">
              <a:lnSpc>
                <a:spcPct val="115000"/>
              </a:lnSpc>
              <a:buSzPts val="2400"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  <a:ea typeface="+mn-ea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 : </a:t>
            </a:r>
            <a:r>
              <a:rPr lang="en-US" altLang="ko-KR" sz="1400" dirty="0">
                <a:latin typeface="+mn-ea"/>
                <a:ea typeface="+mn-ea"/>
                <a:hlinkClick r:id="rId5"/>
              </a:rPr>
              <a:t>https://www.youtube.com/watch?v=lvNdl7yg4Pg</a:t>
            </a:r>
            <a:endParaRPr lang="en-US" altLang="ko-KR" sz="1400" dirty="0">
              <a:latin typeface="+mn-ea"/>
              <a:ea typeface="+mn-ea"/>
            </a:endParaRPr>
          </a:p>
          <a:p>
            <a:pPr indent="-381000">
              <a:lnSpc>
                <a:spcPct val="115000"/>
              </a:lnSpc>
              <a:buSzPts val="2400"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Cross-entropy cost function : </a:t>
            </a:r>
            <a:r>
              <a:rPr lang="en-US" altLang="ko-KR" sz="1400" dirty="0">
                <a:latin typeface="+mn-ea"/>
                <a:ea typeface="+mn-ea"/>
                <a:hlinkClick r:id="rId6"/>
              </a:rPr>
              <a:t>https://www.slideshare.net/ssusereab2f3/multinomial-classification-amp-application-of-ml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indent="-381000">
              <a:lnSpc>
                <a:spcPct val="115000"/>
              </a:lnSpc>
              <a:buSzPts val="2400"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Fashion MNIST : </a:t>
            </a:r>
            <a:r>
              <a:rPr lang="en-US" altLang="ko-KR" sz="1400" dirty="0">
                <a:latin typeface="+mn-ea"/>
                <a:ea typeface="+mn-ea"/>
                <a:hlinkClick r:id="rId7"/>
              </a:rPr>
              <a:t>https://classroom.udacity.com/courses/ud187/lessons/e52f6e56-2fbc-4ba8-9f74-377937b7da5c/concepts/69c86393-9b29-4875-b0b6-68b1d3cef4ed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64" name="Google Shape;564;p3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in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detail</a:t>
            </a:r>
            <a:endParaRPr lang="en-US" sz="2000" b="0" dirty="0"/>
          </a:p>
        </p:txBody>
      </p:sp>
      <p:pic>
        <p:nvPicPr>
          <p:cNvPr id="7" name="Picture 2" descr="https://hackernoon.com/hn-images/1*0NKtEk20-qnaLkwOa8DlnA.png">
            <a:extLst>
              <a:ext uri="{FF2B5EF4-FFF2-40B4-BE49-F238E27FC236}">
                <a16:creationId xmlns:a16="http://schemas.microsoft.com/office/drawing/2014/main" id="{509FD309-541F-497E-84F5-B98A0DB9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879" y="1404028"/>
            <a:ext cx="4081182" cy="303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neural network">
            <a:extLst>
              <a:ext uri="{FF2B5EF4-FFF2-40B4-BE49-F238E27FC236}">
                <a16:creationId xmlns:a16="http://schemas.microsoft.com/office/drawing/2014/main" id="{270E725D-C5CD-494C-97A6-77A13744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935" y="1404028"/>
            <a:ext cx="3974486" cy="30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80B54A4-B049-47AC-9FD3-AA003E28E493}"/>
              </a:ext>
            </a:extLst>
          </p:cNvPr>
          <p:cNvSpPr/>
          <p:nvPr/>
        </p:nvSpPr>
        <p:spPr>
          <a:xfrm>
            <a:off x="578221" y="1835522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175A6ED-5C34-43F9-B64D-3F4C6ECC3A96}"/>
              </a:ext>
            </a:extLst>
          </p:cNvPr>
          <p:cNvSpPr/>
          <p:nvPr/>
        </p:nvSpPr>
        <p:spPr>
          <a:xfrm>
            <a:off x="578221" y="2248459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CAA444-7D3C-4481-9E0C-94F158AB09FE}"/>
              </a:ext>
            </a:extLst>
          </p:cNvPr>
          <p:cNvSpPr/>
          <p:nvPr/>
        </p:nvSpPr>
        <p:spPr>
          <a:xfrm>
            <a:off x="578221" y="2661396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9DF5E7E-BB1B-4564-99B8-5F3F26522E84}"/>
              </a:ext>
            </a:extLst>
          </p:cNvPr>
          <p:cNvSpPr/>
          <p:nvPr/>
        </p:nvSpPr>
        <p:spPr>
          <a:xfrm>
            <a:off x="578221" y="3074333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E4264BC-19F3-4665-BE4B-9E73733E8626}"/>
              </a:ext>
            </a:extLst>
          </p:cNvPr>
          <p:cNvSpPr/>
          <p:nvPr/>
        </p:nvSpPr>
        <p:spPr>
          <a:xfrm>
            <a:off x="1698809" y="1404028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4D160E6-58A6-43CE-B6C2-B098332BB0DF}"/>
              </a:ext>
            </a:extLst>
          </p:cNvPr>
          <p:cNvSpPr/>
          <p:nvPr/>
        </p:nvSpPr>
        <p:spPr>
          <a:xfrm>
            <a:off x="578221" y="3487271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F34292-051E-4D3B-BFF5-F802BA544755}"/>
              </a:ext>
            </a:extLst>
          </p:cNvPr>
          <p:cNvSpPr/>
          <p:nvPr/>
        </p:nvSpPr>
        <p:spPr>
          <a:xfrm>
            <a:off x="4951878" y="1404028"/>
            <a:ext cx="4081181" cy="3030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1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4" grpId="0" animBg="1"/>
      <p:bldP spid="15" grpId="0" animBg="1"/>
      <p:bldP spid="16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6;p13">
            <a:extLst>
              <a:ext uri="{FF2B5EF4-FFF2-40B4-BE49-F238E27FC236}">
                <a16:creationId xmlns:a16="http://schemas.microsoft.com/office/drawing/2014/main" id="{7ED5097C-68BB-403A-8078-31060A411274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836755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b="0" dirty="0"/>
              <a:t>Neural Network =&gt; </a:t>
            </a:r>
            <a:r>
              <a:rPr lang="en-US" altLang="ko-KR" sz="2000" b="0" dirty="0"/>
              <a:t>“Deep” Neural Network  ===&gt; </a:t>
            </a:r>
            <a:r>
              <a:rPr lang="en-US" sz="2000" b="0" dirty="0"/>
              <a:t>Deep Learning</a:t>
            </a:r>
          </a:p>
        </p:txBody>
      </p:sp>
      <p:pic>
        <p:nvPicPr>
          <p:cNvPr id="8" name="Picture 2" descr="Deep vs non-deep neural network">
            <a:extLst>
              <a:ext uri="{FF2B5EF4-FFF2-40B4-BE49-F238E27FC236}">
                <a16:creationId xmlns:a16="http://schemas.microsoft.com/office/drawing/2014/main" id="{B9612EF9-6BB9-48D9-B1C4-4483F9DF0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0" y="1557450"/>
            <a:ext cx="9144000" cy="290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9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</a:t>
            </a:r>
            <a:endParaRPr lang="en-US" sz="2000" b="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activation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function</a:t>
            </a: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layer </a:t>
            </a:r>
            <a:r>
              <a:rPr lang="ko-KR" altLang="en-US" sz="1800" dirty="0">
                <a:latin typeface="+mn-ea"/>
                <a:ea typeface="+mn-ea"/>
              </a:rPr>
              <a:t>개수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nodes </a:t>
            </a:r>
            <a:r>
              <a:rPr lang="ko-KR" altLang="en-US" sz="1800" dirty="0">
                <a:latin typeface="+mn-ea"/>
                <a:ea typeface="+mn-ea"/>
              </a:rPr>
              <a:t>개수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7" name="Picture 4" descr="Image result for neural network">
            <a:extLst>
              <a:ext uri="{FF2B5EF4-FFF2-40B4-BE49-F238E27FC236}">
                <a16:creationId xmlns:a16="http://schemas.microsoft.com/office/drawing/2014/main" id="{043467CA-FC8A-4F4D-9575-A025ED1B2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1879" y="1565390"/>
            <a:ext cx="3974486" cy="30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5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58278A95-03B9-46B2-8165-5171AC55C18D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8105333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	</a:t>
            </a:r>
            <a:r>
              <a:rPr lang="en-US" altLang="ko-KR" sz="1400" b="0" dirty="0"/>
              <a:t>(ex) classification by </a:t>
            </a:r>
            <a:r>
              <a:rPr lang="en-US" altLang="ko-KR" sz="1400" i="1" dirty="0"/>
              <a:t>1 hidden layer with 4 nodes </a:t>
            </a:r>
            <a:endParaRPr lang="en-US" sz="1400" i="1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97E00E71-FF24-4A7A-873D-CED2EE316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동생 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윗몸 일으키기 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 err="1">
                <a:latin typeface="+mn-ea"/>
                <a:ea typeface="+mn-ea"/>
              </a:rPr>
              <a:t>팔굽혀펴기</a:t>
            </a:r>
            <a:r>
              <a:rPr lang="ko-KR" altLang="en-US" sz="1800" dirty="0">
                <a:latin typeface="+mn-ea"/>
                <a:ea typeface="+mn-ea"/>
              </a:rPr>
              <a:t> 수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더 큰 값으로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성별 판별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22" name="Picture 6" descr="https://miro.medium.com/max/1920/1*3w6P6OHcU3j0T_lRUmnjQw.jpeg">
            <a:extLst>
              <a:ext uri="{FF2B5EF4-FFF2-40B4-BE49-F238E27FC236}">
                <a16:creationId xmlns:a16="http://schemas.microsoft.com/office/drawing/2014/main" id="{D5D7C4E1-9D3E-43E5-8959-718B29B5C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29" y="1557450"/>
            <a:ext cx="5963771" cy="335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5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s3-ap-south-1.amazonaws.com/av-blog-media/wp-content/uploads/2017/09/07113737/Fig2.png">
            <a:extLst>
              <a:ext uri="{FF2B5EF4-FFF2-40B4-BE49-F238E27FC236}">
                <a16:creationId xmlns:a16="http://schemas.microsoft.com/office/drawing/2014/main" id="{75DF6F19-A63E-4288-A0CA-F5AF7CF3F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r="8754" b="4579"/>
          <a:stretch/>
        </p:blipFill>
        <p:spPr bwMode="auto">
          <a:xfrm>
            <a:off x="4880202" y="249710"/>
            <a:ext cx="4134971" cy="47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	</a:t>
            </a:r>
            <a:r>
              <a:rPr lang="en-US" altLang="ko-KR" sz="1400" b="0" dirty="0"/>
              <a:t>(ex) Regression</a:t>
            </a:r>
            <a:endParaRPr lang="en-US" sz="1400" b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3F7BF1-E9ED-483D-AAC7-C5EF2B607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2"/>
          <a:stretch/>
        </p:blipFill>
        <p:spPr>
          <a:xfrm>
            <a:off x="1177700" y="1384495"/>
            <a:ext cx="3086099" cy="3628835"/>
          </a:xfrm>
          <a:prstGeom prst="rect">
            <a:avLst/>
          </a:prstGeom>
        </p:spPr>
      </p:pic>
      <p:sp>
        <p:nvSpPr>
          <p:cNvPr id="16" name="Google Shape;316;p13">
            <a:extLst>
              <a:ext uri="{FF2B5EF4-FFF2-40B4-BE49-F238E27FC236}">
                <a16:creationId xmlns:a16="http://schemas.microsoft.com/office/drawing/2014/main" id="{52B89B10-5A35-4158-8AC9-756333ABDCC0}"/>
              </a:ext>
            </a:extLst>
          </p:cNvPr>
          <p:cNvSpPr txBox="1">
            <a:spLocks/>
          </p:cNvSpPr>
          <p:nvPr/>
        </p:nvSpPr>
        <p:spPr>
          <a:xfrm>
            <a:off x="4880202" y="1321997"/>
            <a:ext cx="413497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1  Hidden layer with </a:t>
            </a:r>
          </a:p>
          <a:p>
            <a:r>
              <a:rPr lang="en-US" sz="2000" b="0" dirty="0"/>
              <a:t>3 Nodes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3139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</a:t>
            </a:r>
            <a:r>
              <a:rPr lang="en-US" altLang="ko-KR" sz="2000" dirty="0"/>
              <a:t>without hidden layer</a:t>
            </a:r>
            <a:endParaRPr lang="en-US" sz="20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activation</a:t>
            </a:r>
            <a:r>
              <a:rPr lang="ko-KR" altLang="en-US" sz="1800" strike="sngStrike" dirty="0">
                <a:latin typeface="+mn-ea"/>
                <a:ea typeface="+mn-ea"/>
              </a:rPr>
              <a:t> </a:t>
            </a:r>
            <a:r>
              <a:rPr lang="en-US" altLang="ko-KR" sz="1800" strike="sngStrike" dirty="0">
                <a:latin typeface="+mn-ea"/>
                <a:ea typeface="+mn-ea"/>
              </a:rPr>
              <a:t>function</a:t>
            </a: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layer </a:t>
            </a:r>
            <a:r>
              <a:rPr lang="ko-KR" altLang="en-US" sz="1800" strike="sngStrike" dirty="0">
                <a:latin typeface="+mn-ea"/>
                <a:ea typeface="+mn-ea"/>
              </a:rPr>
              <a:t>개수</a:t>
            </a:r>
            <a:endParaRPr lang="en-US" altLang="ko-KR" sz="1800" strike="sngStrike" dirty="0">
              <a:latin typeface="+mn-ea"/>
              <a:ea typeface="+mn-ea"/>
            </a:endParaRP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nodes </a:t>
            </a:r>
            <a:r>
              <a:rPr lang="ko-KR" altLang="en-US" sz="1800" strike="sngStrike" dirty="0">
                <a:latin typeface="+mn-ea"/>
                <a:ea typeface="+mn-ea"/>
              </a:rPr>
              <a:t>개수</a:t>
            </a:r>
            <a:endParaRPr lang="en-US" altLang="ko-KR" sz="1800" strike="sngStrike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E462EE-84AA-4806-ADFD-03B821CFD375}"/>
              </a:ext>
            </a:extLst>
          </p:cNvPr>
          <p:cNvSpPr/>
          <p:nvPr/>
        </p:nvSpPr>
        <p:spPr>
          <a:xfrm>
            <a:off x="589428" y="831100"/>
            <a:ext cx="4922372" cy="158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Neural Network">
            <a:extLst>
              <a:ext uri="{FF2B5EF4-FFF2-40B4-BE49-F238E27FC236}">
                <a16:creationId xmlns:a16="http://schemas.microsoft.com/office/drawing/2014/main" id="{0226681A-034E-404D-B1D6-BFC6B988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819"/>
          <a:stretch/>
        </p:blipFill>
        <p:spPr bwMode="auto">
          <a:xfrm>
            <a:off x="5698822" y="1607075"/>
            <a:ext cx="3091207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6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6318</TotalTime>
  <Words>689</Words>
  <Application>Microsoft Office PowerPoint</Application>
  <PresentationFormat>화면 슬라이드 쇼(16:9)</PresentationFormat>
  <Paragraphs>151</Paragraphs>
  <Slides>38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Montserrat Light</vt:lpstr>
      <vt:lpstr>맑은 고딕</vt:lpstr>
      <vt:lpstr>Arial</vt:lpstr>
      <vt:lpstr>나눔고딕</vt:lpstr>
      <vt:lpstr>Poppins</vt:lpstr>
      <vt:lpstr>Cambria Math</vt:lpstr>
      <vt:lpstr>Volsce template</vt:lpstr>
      <vt:lpstr>Acrobat Document</vt:lpstr>
      <vt:lpstr>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synaptic weight refers to the strength of a connection between two nodes, corresponding in biology to the amount of influence the firing of one neuron has on another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HWAN E</dc:creator>
  <cp:lastModifiedBy>이해환</cp:lastModifiedBy>
  <cp:revision>400</cp:revision>
  <dcterms:modified xsi:type="dcterms:W3CDTF">2019-11-20T04:33:33Z</dcterms:modified>
</cp:coreProperties>
</file>